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Lst>
  <p:sldSz cy="5143500" cx="9144000"/>
  <p:notesSz cx="6858000" cy="9144000"/>
  <p:embeddedFontLst>
    <p:embeddedFont>
      <p:font typeface="Play"/>
      <p:regular r:id="rId18"/>
      <p:bold r:id="rId19"/>
    </p:embeddedFont>
    <p:embeddedFont>
      <p:font typeface="Montserrat SemiBold"/>
      <p:regular r:id="rId20"/>
      <p:bold r:id="rId21"/>
      <p:italic r:id="rId22"/>
      <p:boldItalic r:id="rId23"/>
    </p:embeddedFont>
    <p:embeddedFont>
      <p:font typeface="Roboto"/>
      <p:regular r:id="rId24"/>
      <p:bold r:id="rId25"/>
      <p:italic r:id="rId26"/>
      <p:boldItalic r:id="rId27"/>
    </p:embeddedFont>
    <p:embeddedFont>
      <p:font typeface="Noto Sans"/>
      <p:regular r:id="rId28"/>
      <p:bold r:id="rId29"/>
      <p:italic r:id="rId30"/>
      <p:boldItalic r:id="rId31"/>
    </p:embeddedFont>
    <p:embeddedFont>
      <p:font typeface="Montserrat"/>
      <p:regular r:id="rId32"/>
      <p:bold r:id="rId33"/>
      <p:italic r:id="rId34"/>
      <p:boldItalic r:id="rId35"/>
    </p:embeddedFont>
    <p:embeddedFont>
      <p:font typeface="Noto Sans JP"/>
      <p:regular r:id="rId36"/>
      <p:bold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GoogleSlidesCustomDataVersion2">
      <go:slidesCustomData xmlns:go="http://customooxmlschemas.google.com/" r:id="rId38" roundtripDataSignature="AMtx7mjJ3+nn1IixrfuTs2IanKuo/Xxev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2C085E2-3347-4E60-AB0D-A0A5FCED5AFA}">
  <a:tblStyle styleId="{D2C085E2-3347-4E60-AB0D-A0A5FCED5AFA}"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SemiBold-regular.fntdata"/><Relationship Id="rId22" Type="http://schemas.openxmlformats.org/officeDocument/2006/relationships/font" Target="fonts/MontserratSemiBold-italic.fntdata"/><Relationship Id="rId21" Type="http://schemas.openxmlformats.org/officeDocument/2006/relationships/font" Target="fonts/MontserratSemiBold-bold.fntdata"/><Relationship Id="rId24" Type="http://schemas.openxmlformats.org/officeDocument/2006/relationships/font" Target="fonts/Roboto-regular.fntdata"/><Relationship Id="rId23" Type="http://schemas.openxmlformats.org/officeDocument/2006/relationships/font" Target="fonts/MontserratSemiBold-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Roboto-italic.fntdata"/><Relationship Id="rId25" Type="http://schemas.openxmlformats.org/officeDocument/2006/relationships/font" Target="fonts/Roboto-bold.fntdata"/><Relationship Id="rId28" Type="http://schemas.openxmlformats.org/officeDocument/2006/relationships/font" Target="fonts/NotoSans-regular.fntdata"/><Relationship Id="rId27" Type="http://schemas.openxmlformats.org/officeDocument/2006/relationships/font" Target="fonts/Roboto-bol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NotoSans-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NotoSans-boldItalic.fntdata"/><Relationship Id="rId30" Type="http://schemas.openxmlformats.org/officeDocument/2006/relationships/font" Target="fonts/NotoSans-italic.fntdata"/><Relationship Id="rId11" Type="http://schemas.openxmlformats.org/officeDocument/2006/relationships/slide" Target="slides/slide5.xml"/><Relationship Id="rId33" Type="http://schemas.openxmlformats.org/officeDocument/2006/relationships/font" Target="fonts/Montserrat-bold.fntdata"/><Relationship Id="rId10" Type="http://schemas.openxmlformats.org/officeDocument/2006/relationships/slide" Target="slides/slide4.xml"/><Relationship Id="rId32" Type="http://schemas.openxmlformats.org/officeDocument/2006/relationships/font" Target="fonts/Montserrat-regular.fntdata"/><Relationship Id="rId13" Type="http://schemas.openxmlformats.org/officeDocument/2006/relationships/slide" Target="slides/slide7.xml"/><Relationship Id="rId35" Type="http://schemas.openxmlformats.org/officeDocument/2006/relationships/font" Target="fonts/Montserrat-boldItalic.fntdata"/><Relationship Id="rId12" Type="http://schemas.openxmlformats.org/officeDocument/2006/relationships/slide" Target="slides/slide6.xml"/><Relationship Id="rId34" Type="http://schemas.openxmlformats.org/officeDocument/2006/relationships/font" Target="fonts/Montserrat-italic.fntdata"/><Relationship Id="rId15" Type="http://schemas.openxmlformats.org/officeDocument/2006/relationships/slide" Target="slides/slide9.xml"/><Relationship Id="rId37" Type="http://schemas.openxmlformats.org/officeDocument/2006/relationships/font" Target="fonts/NotoSansJP-bold.fntdata"/><Relationship Id="rId14" Type="http://schemas.openxmlformats.org/officeDocument/2006/relationships/slide" Target="slides/slide8.xml"/><Relationship Id="rId36" Type="http://schemas.openxmlformats.org/officeDocument/2006/relationships/font" Target="fonts/NotoSansJP-regular.fntdata"/><Relationship Id="rId17" Type="http://schemas.openxmlformats.org/officeDocument/2006/relationships/slide" Target="slides/slide11.xml"/><Relationship Id="rId16" Type="http://schemas.openxmlformats.org/officeDocument/2006/relationships/slide" Target="slides/slide10.xml"/><Relationship Id="rId38" Type="http://customschemas.google.com/relationships/presentationmetadata" Target="metadata"/><Relationship Id="rId19" Type="http://schemas.openxmlformats.org/officeDocument/2006/relationships/font" Target="fonts/Play-bold.fntdata"/><Relationship Id="rId18" Type="http://schemas.openxmlformats.org/officeDocument/2006/relationships/font" Target="fonts/Play-regular.fntdata"/></Relationships>
</file>

<file path=ppt/media/image1.jpg>
</file>

<file path=ppt/media/image11.png>
</file>

<file path=ppt/media/image12.png>
</file>

<file path=ppt/media/image13.png>
</file>

<file path=ppt/media/image14.jpg>
</file>

<file path=ppt/media/image16.png>
</file>

<file path=ppt/media/image17.png>
</file>

<file path=ppt/media/image18.png>
</file>

<file path=ppt/media/image19.png>
</file>

<file path=ppt/media/image2.png>
</file>

<file path=ppt/media/image20.jpg>
</file>

<file path=ppt/media/image21.png>
</file>

<file path=ppt/media/image22.png>
</file>

<file path=ppt/media/image23.png>
</file>

<file path=ppt/media/image24.png>
</file>

<file path=ppt/media/image25.png>
</file>

<file path=ppt/media/image26.png>
</file>

<file path=ppt/media/image27.jpg>
</file>

<file path=ppt/media/image28.png>
</file>

<file path=ppt/media/image29.jpg>
</file>

<file path=ppt/media/image30.png>
</file>

<file path=ppt/media/image31.png>
</file>

<file path=ppt/media/image32.png>
</file>

<file path=ppt/media/image33.png>
</file>

<file path=ppt/media/image34.jpg>
</file>

<file path=ppt/media/image35.png>
</file>

<file path=ppt/media/image36.png>
</file>

<file path=ppt/media/image37.png>
</file>

<file path=ppt/media/image38.png>
</file>

<file path=ppt/media/image39.png>
</file>

<file path=ppt/media/image4.png>
</file>

<file path=ppt/media/image40.png>
</file>

<file path=ppt/media/image42.png>
</file>

<file path=ppt/media/image43.png>
</file>

<file path=ppt/media/image44.jpg>
</file>

<file path=ppt/media/image45.png>
</file>

<file path=ppt/media/image46.png>
</file>

<file path=ppt/media/image49.jpg>
</file>

<file path=ppt/media/image5.png>
</file>

<file path=ppt/media/image50.png>
</file>

<file path=ppt/media/image51.png>
</file>

<file path=ppt/media/image53.png>
</file>

<file path=ppt/media/image54.png>
</file>

<file path=ppt/media/image56.png>
</file>

<file path=ppt/media/image57.jpg>
</file>

<file path=ppt/media/image58.png>
</file>

<file path=ppt/media/image59.jpg>
</file>

<file path=ppt/media/image6.png>
</file>

<file path=ppt/media/image61.png>
</file>

<file path=ppt/media/image62.png>
</file>

<file path=ppt/media/image63.png>
</file>

<file path=ppt/media/image64.jpg>
</file>

<file path=ppt/media/image65.png>
</file>

<file path=ppt/media/image66.png>
</file>

<file path=ppt/media/image67.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6" name="Google Shape;86;p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t/>
            </a:r>
            <a:endParaRPr/>
          </a:p>
        </p:txBody>
      </p:sp>
      <p:sp>
        <p:nvSpPr>
          <p:cNvPr id="87" name="Google Shape;87;p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vi-VN"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4" name="Google Shape;324;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1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1" name="Google Shape;101;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5" name="Google Shape;115;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5" name="Google Shape;125;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3" name="Google Shape;163;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6: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1" name="Google Shape;211;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rPr lang="vi-VN"/>
              <a:t>BASE là viết tắt của:</a:t>
            </a:r>
            <a:endParaRPr/>
          </a:p>
          <a:p>
            <a:pPr indent="-228600" lvl="0" marL="457200" rtl="0" algn="l">
              <a:lnSpc>
                <a:spcPct val="100000"/>
              </a:lnSpc>
              <a:spcBef>
                <a:spcPts val="0"/>
              </a:spcBef>
              <a:spcAft>
                <a:spcPts val="0"/>
              </a:spcAft>
              <a:buSzPts val="1100"/>
              <a:buNone/>
            </a:pPr>
            <a:r>
              <a:t/>
            </a:r>
            <a:endParaRPr/>
          </a:p>
          <a:p>
            <a:pPr indent="-228600" lvl="0" marL="457200" rtl="0" algn="l">
              <a:lnSpc>
                <a:spcPct val="100000"/>
              </a:lnSpc>
              <a:spcBef>
                <a:spcPts val="0"/>
              </a:spcBef>
              <a:spcAft>
                <a:spcPts val="0"/>
              </a:spcAft>
              <a:buSzPts val="1100"/>
              <a:buNone/>
            </a:pPr>
            <a:r>
              <a:rPr lang="vi-VN"/>
              <a:t>B – Basically Available (Khả dụng cơ bản): Hệ thống luôn phản hồi, dù không phải lúc nào cũng cung cấp dữ liệu chính xác nhất.</a:t>
            </a:r>
            <a:endParaRPr/>
          </a:p>
          <a:p>
            <a:pPr indent="-228600" lvl="0" marL="457200" rtl="0" algn="l">
              <a:lnSpc>
                <a:spcPct val="100000"/>
              </a:lnSpc>
              <a:spcBef>
                <a:spcPts val="0"/>
              </a:spcBef>
              <a:spcAft>
                <a:spcPts val="0"/>
              </a:spcAft>
              <a:buSzPts val="1100"/>
              <a:buNone/>
            </a:pPr>
            <a:r>
              <a:t/>
            </a:r>
            <a:endParaRPr/>
          </a:p>
          <a:p>
            <a:pPr indent="-228600" lvl="0" marL="457200" rtl="0" algn="l">
              <a:lnSpc>
                <a:spcPct val="100000"/>
              </a:lnSpc>
              <a:spcBef>
                <a:spcPts val="0"/>
              </a:spcBef>
              <a:spcAft>
                <a:spcPts val="0"/>
              </a:spcAft>
              <a:buSzPts val="1100"/>
              <a:buNone/>
            </a:pPr>
            <a:r>
              <a:rPr lang="vi-VN"/>
              <a:t>A – Soft-state (Trạng thái mềm): Trạng thái của hệ thống có thể thay đổi theo thời gian, ngay cả khi không có thêm input.</a:t>
            </a:r>
            <a:endParaRPr/>
          </a:p>
          <a:p>
            <a:pPr indent="-228600" lvl="0" marL="457200" rtl="0" algn="l">
              <a:lnSpc>
                <a:spcPct val="100000"/>
              </a:lnSpc>
              <a:spcBef>
                <a:spcPts val="0"/>
              </a:spcBef>
              <a:spcAft>
                <a:spcPts val="0"/>
              </a:spcAft>
              <a:buSzPts val="1100"/>
              <a:buNone/>
            </a:pPr>
            <a:r>
              <a:t/>
            </a:r>
            <a:endParaRPr/>
          </a:p>
          <a:p>
            <a:pPr indent="-228600" lvl="0" marL="457200" rtl="0" algn="l">
              <a:lnSpc>
                <a:spcPct val="100000"/>
              </a:lnSpc>
              <a:spcBef>
                <a:spcPts val="0"/>
              </a:spcBef>
              <a:spcAft>
                <a:spcPts val="0"/>
              </a:spcAft>
              <a:buSzPts val="1100"/>
              <a:buNone/>
            </a:pPr>
            <a:r>
              <a:rPr lang="vi-VN"/>
              <a:t>SE – Eventually consistent (Nhất quán dần): Dữ liệu có thể không đồng bộ ngay lập tức, nhưng sẽ đạt được tính nhất quán sau một khoảng thời gian.</a:t>
            </a:r>
            <a:endParaRPr/>
          </a:p>
          <a:p>
            <a:pPr indent="-228600" lvl="0" marL="457200" rtl="0" algn="l">
              <a:lnSpc>
                <a:spcPct val="100000"/>
              </a:lnSpc>
              <a:spcBef>
                <a:spcPts val="0"/>
              </a:spcBef>
              <a:spcAft>
                <a:spcPts val="0"/>
              </a:spcAft>
              <a:buSzPts val="1100"/>
              <a:buNone/>
            </a:pPr>
            <a:r>
              <a:t/>
            </a:r>
            <a:endParaRPr/>
          </a:p>
          <a:p>
            <a:pPr indent="-228600" lvl="0" marL="457200" rtl="0" algn="l">
              <a:lnSpc>
                <a:spcPct val="100000"/>
              </a:lnSpc>
              <a:spcBef>
                <a:spcPts val="0"/>
              </a:spcBef>
              <a:spcAft>
                <a:spcPts val="0"/>
              </a:spcAft>
              <a:buSzPts val="1100"/>
              <a:buNone/>
            </a:pPr>
            <a:r>
              <a:rPr lang="vi-VN"/>
              <a:t>→ Phù hợp với hệ thống phân tán lớn, ưu tiên tính khả dụng và hiệu năng cao như mạng xã hội, e-commerce toàn cầu.</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6" name="Google Shape;246;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5" name="Google Shape;285;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13"/>
          <p:cNvSpPr txBox="1"/>
          <p:nvPr>
            <p:ph idx="10" type="dt"/>
          </p:nvPr>
        </p:nvSpPr>
        <p:spPr>
          <a:xfrm>
            <a:off x="628650" y="4767263"/>
            <a:ext cx="2057400" cy="274637"/>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 name="Google Shape;13;p13"/>
          <p:cNvSpPr txBox="1"/>
          <p:nvPr>
            <p:ph idx="11" type="ftr"/>
          </p:nvPr>
        </p:nvSpPr>
        <p:spPr>
          <a:xfrm>
            <a:off x="3028950" y="4767263"/>
            <a:ext cx="3086100" cy="274637"/>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 name="Google Shape;14;p13"/>
          <p:cNvSpPr txBox="1"/>
          <p:nvPr>
            <p:ph idx="12" type="sldNum"/>
          </p:nvPr>
        </p:nvSpPr>
        <p:spPr>
          <a:xfrm>
            <a:off x="6457950" y="4767263"/>
            <a:ext cx="2057400" cy="274637"/>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vi-V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22"/>
          <p:cNvSpPr txBox="1"/>
          <p:nvPr>
            <p:ph type="title"/>
          </p:nvPr>
        </p:nvSpPr>
        <p:spPr>
          <a:xfrm>
            <a:off x="630238" y="342900"/>
            <a:ext cx="2949575" cy="120015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Pla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22"/>
          <p:cNvSpPr/>
          <p:nvPr>
            <p:ph idx="2" type="pic"/>
          </p:nvPr>
        </p:nvSpPr>
        <p:spPr>
          <a:xfrm>
            <a:off x="3887788" y="741363"/>
            <a:ext cx="4629150" cy="3654425"/>
          </a:xfrm>
          <a:prstGeom prst="rect">
            <a:avLst/>
          </a:prstGeom>
          <a:noFill/>
          <a:ln>
            <a:noFill/>
          </a:ln>
        </p:spPr>
      </p:sp>
      <p:sp>
        <p:nvSpPr>
          <p:cNvPr id="68" name="Google Shape;68;p22"/>
          <p:cNvSpPr txBox="1"/>
          <p:nvPr>
            <p:ph idx="1" type="body"/>
          </p:nvPr>
        </p:nvSpPr>
        <p:spPr>
          <a:xfrm>
            <a:off x="630238" y="1543050"/>
            <a:ext cx="2949575" cy="28590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9" name="Google Shape;69;p22"/>
          <p:cNvSpPr txBox="1"/>
          <p:nvPr>
            <p:ph idx="10" type="dt"/>
          </p:nvPr>
        </p:nvSpPr>
        <p:spPr>
          <a:xfrm>
            <a:off x="628650" y="4767263"/>
            <a:ext cx="2057400" cy="274637"/>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22"/>
          <p:cNvSpPr txBox="1"/>
          <p:nvPr>
            <p:ph idx="11" type="ftr"/>
          </p:nvPr>
        </p:nvSpPr>
        <p:spPr>
          <a:xfrm>
            <a:off x="3028950" y="4767263"/>
            <a:ext cx="3086100" cy="274637"/>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22"/>
          <p:cNvSpPr txBox="1"/>
          <p:nvPr>
            <p:ph idx="12" type="sldNum"/>
          </p:nvPr>
        </p:nvSpPr>
        <p:spPr>
          <a:xfrm>
            <a:off x="6457950" y="4767263"/>
            <a:ext cx="2057400" cy="274637"/>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vi-V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23"/>
          <p:cNvSpPr txBox="1"/>
          <p:nvPr>
            <p:ph type="title"/>
          </p:nvPr>
        </p:nvSpPr>
        <p:spPr>
          <a:xfrm>
            <a:off x="628650" y="274638"/>
            <a:ext cx="7886700" cy="993775"/>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23"/>
          <p:cNvSpPr txBox="1"/>
          <p:nvPr>
            <p:ph idx="1" type="body"/>
          </p:nvPr>
        </p:nvSpPr>
        <p:spPr>
          <a:xfrm rot="5400000">
            <a:off x="2940844" y="-942181"/>
            <a:ext cx="3262312" cy="78867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5" name="Google Shape;75;p23"/>
          <p:cNvSpPr txBox="1"/>
          <p:nvPr>
            <p:ph idx="10" type="dt"/>
          </p:nvPr>
        </p:nvSpPr>
        <p:spPr>
          <a:xfrm>
            <a:off x="628650" y="4767263"/>
            <a:ext cx="2057400" cy="274637"/>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23"/>
          <p:cNvSpPr txBox="1"/>
          <p:nvPr>
            <p:ph idx="11" type="ftr"/>
          </p:nvPr>
        </p:nvSpPr>
        <p:spPr>
          <a:xfrm>
            <a:off x="3028950" y="4767263"/>
            <a:ext cx="3086100" cy="274637"/>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23"/>
          <p:cNvSpPr txBox="1"/>
          <p:nvPr>
            <p:ph idx="12" type="sldNum"/>
          </p:nvPr>
        </p:nvSpPr>
        <p:spPr>
          <a:xfrm>
            <a:off x="6457950" y="4767263"/>
            <a:ext cx="2057400" cy="274637"/>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vi-V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24"/>
          <p:cNvSpPr txBox="1"/>
          <p:nvPr>
            <p:ph type="title"/>
          </p:nvPr>
        </p:nvSpPr>
        <p:spPr>
          <a:xfrm rot="5400000">
            <a:off x="5350669" y="1467644"/>
            <a:ext cx="4357687" cy="1971675"/>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24"/>
          <p:cNvSpPr txBox="1"/>
          <p:nvPr>
            <p:ph idx="1" type="body"/>
          </p:nvPr>
        </p:nvSpPr>
        <p:spPr>
          <a:xfrm rot="5400000">
            <a:off x="1331119" y="-427831"/>
            <a:ext cx="4357687" cy="5762625"/>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 name="Google Shape;81;p24"/>
          <p:cNvSpPr txBox="1"/>
          <p:nvPr>
            <p:ph idx="10" type="dt"/>
          </p:nvPr>
        </p:nvSpPr>
        <p:spPr>
          <a:xfrm>
            <a:off x="628650" y="4767263"/>
            <a:ext cx="2057400" cy="274637"/>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2" name="Google Shape;82;p24"/>
          <p:cNvSpPr txBox="1"/>
          <p:nvPr>
            <p:ph idx="11" type="ftr"/>
          </p:nvPr>
        </p:nvSpPr>
        <p:spPr>
          <a:xfrm>
            <a:off x="3028950" y="4767263"/>
            <a:ext cx="3086100" cy="274637"/>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3" name="Google Shape;83;p24"/>
          <p:cNvSpPr txBox="1"/>
          <p:nvPr>
            <p:ph idx="12" type="sldNum"/>
          </p:nvPr>
        </p:nvSpPr>
        <p:spPr>
          <a:xfrm>
            <a:off x="6457950" y="4767263"/>
            <a:ext cx="2057400" cy="274637"/>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vi-V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 name="Shape 15"/>
        <p:cNvGrpSpPr/>
        <p:nvPr/>
      </p:nvGrpSpPr>
      <p:grpSpPr>
        <a:xfrm>
          <a:off x="0" y="0"/>
          <a:ext cx="0" cy="0"/>
          <a:chOff x="0" y="0"/>
          <a:chExt cx="0" cy="0"/>
        </a:xfrm>
      </p:grpSpPr>
      <p:sp>
        <p:nvSpPr>
          <p:cNvPr id="16" name="Google Shape;16;p1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90000"/>
              </a:lnSpc>
              <a:spcBef>
                <a:spcPts val="0"/>
              </a:spcBef>
              <a:spcAft>
                <a:spcPts val="0"/>
              </a:spcAft>
              <a:buClr>
                <a:schemeClr val="dk1"/>
              </a:buClr>
              <a:buSzPts val="2800"/>
              <a:buFont typeface="Play"/>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7" name="Google Shape;17;p1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90000"/>
              </a:lnSpc>
              <a:spcBef>
                <a:spcPts val="0"/>
              </a:spcBef>
              <a:spcAft>
                <a:spcPts val="0"/>
              </a:spcAft>
              <a:buClr>
                <a:schemeClr val="dk1"/>
              </a:buClr>
              <a:buSzPts val="1800"/>
              <a:buChar char="●"/>
              <a:defRPr/>
            </a:lvl1pPr>
            <a:lvl2pPr indent="-317500" lvl="1" marL="914400" algn="l">
              <a:lnSpc>
                <a:spcPct val="90000"/>
              </a:lnSpc>
              <a:spcBef>
                <a:spcPts val="0"/>
              </a:spcBef>
              <a:spcAft>
                <a:spcPts val="0"/>
              </a:spcAft>
              <a:buClr>
                <a:schemeClr val="dk1"/>
              </a:buClr>
              <a:buSzPts val="1400"/>
              <a:buChar char="○"/>
              <a:defRPr/>
            </a:lvl2pPr>
            <a:lvl3pPr indent="-317500" lvl="2" marL="1371600" algn="l">
              <a:lnSpc>
                <a:spcPct val="90000"/>
              </a:lnSpc>
              <a:spcBef>
                <a:spcPts val="0"/>
              </a:spcBef>
              <a:spcAft>
                <a:spcPts val="0"/>
              </a:spcAft>
              <a:buClr>
                <a:schemeClr val="dk1"/>
              </a:buClr>
              <a:buSzPts val="1400"/>
              <a:buChar char="■"/>
              <a:defRPr/>
            </a:lvl3pPr>
            <a:lvl4pPr indent="-317500" lvl="3" marL="1828800" algn="l">
              <a:lnSpc>
                <a:spcPct val="90000"/>
              </a:lnSpc>
              <a:spcBef>
                <a:spcPts val="0"/>
              </a:spcBef>
              <a:spcAft>
                <a:spcPts val="0"/>
              </a:spcAft>
              <a:buClr>
                <a:schemeClr val="dk1"/>
              </a:buClr>
              <a:buSzPts val="1400"/>
              <a:buChar char="●"/>
              <a:defRPr/>
            </a:lvl4pPr>
            <a:lvl5pPr indent="-317500" lvl="4" marL="2286000" algn="l">
              <a:lnSpc>
                <a:spcPct val="90000"/>
              </a:lnSpc>
              <a:spcBef>
                <a:spcPts val="0"/>
              </a:spcBef>
              <a:spcAft>
                <a:spcPts val="0"/>
              </a:spcAft>
              <a:buClr>
                <a:schemeClr val="dk1"/>
              </a:buClr>
              <a:buSzPts val="1400"/>
              <a:buChar char="○"/>
              <a:defRPr/>
            </a:lvl5pPr>
            <a:lvl6pPr indent="-317500" lvl="5" marL="2743200" algn="l">
              <a:lnSpc>
                <a:spcPct val="90000"/>
              </a:lnSpc>
              <a:spcBef>
                <a:spcPts val="0"/>
              </a:spcBef>
              <a:spcAft>
                <a:spcPts val="0"/>
              </a:spcAft>
              <a:buClr>
                <a:schemeClr val="dk1"/>
              </a:buClr>
              <a:buSzPts val="1400"/>
              <a:buChar char="■"/>
              <a:defRPr/>
            </a:lvl6pPr>
            <a:lvl7pPr indent="-317500" lvl="6" marL="3200400" algn="l">
              <a:lnSpc>
                <a:spcPct val="90000"/>
              </a:lnSpc>
              <a:spcBef>
                <a:spcPts val="0"/>
              </a:spcBef>
              <a:spcAft>
                <a:spcPts val="0"/>
              </a:spcAft>
              <a:buClr>
                <a:schemeClr val="dk1"/>
              </a:buClr>
              <a:buSzPts val="1400"/>
              <a:buChar char="●"/>
              <a:defRPr/>
            </a:lvl7pPr>
            <a:lvl8pPr indent="-317500" lvl="7" marL="3657600" algn="l">
              <a:lnSpc>
                <a:spcPct val="90000"/>
              </a:lnSpc>
              <a:spcBef>
                <a:spcPts val="0"/>
              </a:spcBef>
              <a:spcAft>
                <a:spcPts val="0"/>
              </a:spcAft>
              <a:buClr>
                <a:schemeClr val="dk1"/>
              </a:buClr>
              <a:buSzPts val="1400"/>
              <a:buChar char="○"/>
              <a:defRPr/>
            </a:lvl8pPr>
            <a:lvl9pPr indent="-317500" lvl="8" marL="4114800" algn="l">
              <a:lnSpc>
                <a:spcPct val="90000"/>
              </a:lnSpc>
              <a:spcBef>
                <a:spcPts val="0"/>
              </a:spcBef>
              <a:spcAft>
                <a:spcPts val="0"/>
              </a:spcAft>
              <a:buClr>
                <a:schemeClr val="dk1"/>
              </a:buClr>
              <a:buSzPts val="1400"/>
              <a:buChar char="■"/>
              <a:defRPr/>
            </a:lvl9pPr>
          </a:lstStyle>
          <a:p/>
        </p:txBody>
      </p:sp>
      <p:sp>
        <p:nvSpPr>
          <p:cNvPr id="18" name="Google Shape;18;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vi-V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9" name="Shape 19"/>
        <p:cNvGrpSpPr/>
        <p:nvPr/>
      </p:nvGrpSpPr>
      <p:grpSpPr>
        <a:xfrm>
          <a:off x="0" y="0"/>
          <a:ext cx="0" cy="0"/>
          <a:chOff x="0" y="0"/>
          <a:chExt cx="0" cy="0"/>
        </a:xfrm>
      </p:grpSpPr>
      <p:sp>
        <p:nvSpPr>
          <p:cNvPr id="20" name="Google Shape;20;p15"/>
          <p:cNvSpPr txBox="1"/>
          <p:nvPr>
            <p:ph type="ctrTitle"/>
          </p:nvPr>
        </p:nvSpPr>
        <p:spPr>
          <a:xfrm>
            <a:off x="1143000" y="841375"/>
            <a:ext cx="6858000" cy="17907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Play"/>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 name="Google Shape;21;p15"/>
          <p:cNvSpPr txBox="1"/>
          <p:nvPr>
            <p:ph idx="1" type="subTitle"/>
          </p:nvPr>
        </p:nvSpPr>
        <p:spPr>
          <a:xfrm>
            <a:off x="1143000" y="2701925"/>
            <a:ext cx="6858000" cy="1241425"/>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22" name="Google Shape;22;p15"/>
          <p:cNvSpPr txBox="1"/>
          <p:nvPr>
            <p:ph idx="10" type="dt"/>
          </p:nvPr>
        </p:nvSpPr>
        <p:spPr>
          <a:xfrm>
            <a:off x="628650" y="4767263"/>
            <a:ext cx="2057400" cy="274637"/>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15"/>
          <p:cNvSpPr txBox="1"/>
          <p:nvPr>
            <p:ph idx="11" type="ftr"/>
          </p:nvPr>
        </p:nvSpPr>
        <p:spPr>
          <a:xfrm>
            <a:off x="3028950" y="4767263"/>
            <a:ext cx="3086100" cy="274637"/>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4" name="Google Shape;24;p15"/>
          <p:cNvSpPr txBox="1"/>
          <p:nvPr>
            <p:ph idx="12" type="sldNum"/>
          </p:nvPr>
        </p:nvSpPr>
        <p:spPr>
          <a:xfrm>
            <a:off x="6457950" y="4767263"/>
            <a:ext cx="2057400" cy="274637"/>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vi-V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5" name="Shape 25"/>
        <p:cNvGrpSpPr/>
        <p:nvPr/>
      </p:nvGrpSpPr>
      <p:grpSpPr>
        <a:xfrm>
          <a:off x="0" y="0"/>
          <a:ext cx="0" cy="0"/>
          <a:chOff x="0" y="0"/>
          <a:chExt cx="0" cy="0"/>
        </a:xfrm>
      </p:grpSpPr>
      <p:sp>
        <p:nvSpPr>
          <p:cNvPr id="26" name="Google Shape;26;p16"/>
          <p:cNvSpPr txBox="1"/>
          <p:nvPr>
            <p:ph type="title"/>
          </p:nvPr>
        </p:nvSpPr>
        <p:spPr>
          <a:xfrm>
            <a:off x="628650" y="274638"/>
            <a:ext cx="7886700" cy="993775"/>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 name="Google Shape;27;p16"/>
          <p:cNvSpPr txBox="1"/>
          <p:nvPr>
            <p:ph idx="1" type="body"/>
          </p:nvPr>
        </p:nvSpPr>
        <p:spPr>
          <a:xfrm>
            <a:off x="628650" y="1370013"/>
            <a:ext cx="7886700" cy="3262312"/>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8" name="Google Shape;28;p16"/>
          <p:cNvSpPr txBox="1"/>
          <p:nvPr>
            <p:ph idx="10" type="dt"/>
          </p:nvPr>
        </p:nvSpPr>
        <p:spPr>
          <a:xfrm>
            <a:off x="628650" y="4767263"/>
            <a:ext cx="2057400" cy="274637"/>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16"/>
          <p:cNvSpPr txBox="1"/>
          <p:nvPr>
            <p:ph idx="11" type="ftr"/>
          </p:nvPr>
        </p:nvSpPr>
        <p:spPr>
          <a:xfrm>
            <a:off x="3028950" y="4767263"/>
            <a:ext cx="3086100" cy="274637"/>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 name="Google Shape;30;p16"/>
          <p:cNvSpPr txBox="1"/>
          <p:nvPr>
            <p:ph idx="12" type="sldNum"/>
          </p:nvPr>
        </p:nvSpPr>
        <p:spPr>
          <a:xfrm>
            <a:off x="6457950" y="4767263"/>
            <a:ext cx="2057400" cy="274637"/>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vi-V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1" name="Shape 31"/>
        <p:cNvGrpSpPr/>
        <p:nvPr/>
      </p:nvGrpSpPr>
      <p:grpSpPr>
        <a:xfrm>
          <a:off x="0" y="0"/>
          <a:ext cx="0" cy="0"/>
          <a:chOff x="0" y="0"/>
          <a:chExt cx="0" cy="0"/>
        </a:xfrm>
      </p:grpSpPr>
      <p:sp>
        <p:nvSpPr>
          <p:cNvPr id="32" name="Google Shape;32;p17"/>
          <p:cNvSpPr txBox="1"/>
          <p:nvPr>
            <p:ph type="title"/>
          </p:nvPr>
        </p:nvSpPr>
        <p:spPr>
          <a:xfrm>
            <a:off x="623888" y="1282700"/>
            <a:ext cx="7886700" cy="213995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Play"/>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3" name="Google Shape;33;p17"/>
          <p:cNvSpPr txBox="1"/>
          <p:nvPr>
            <p:ph idx="1" type="body"/>
          </p:nvPr>
        </p:nvSpPr>
        <p:spPr>
          <a:xfrm>
            <a:off x="623888" y="3441700"/>
            <a:ext cx="7886700" cy="112553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757575"/>
              </a:buClr>
              <a:buSzPts val="2400"/>
              <a:buNone/>
              <a:defRPr sz="2400">
                <a:solidFill>
                  <a:srgbClr val="757575"/>
                </a:solidFill>
              </a:defRPr>
            </a:lvl1pPr>
            <a:lvl2pPr indent="-228600" lvl="1" marL="914400" algn="l">
              <a:lnSpc>
                <a:spcPct val="90000"/>
              </a:lnSpc>
              <a:spcBef>
                <a:spcPts val="500"/>
              </a:spcBef>
              <a:spcAft>
                <a:spcPts val="0"/>
              </a:spcAft>
              <a:buClr>
                <a:srgbClr val="757575"/>
              </a:buClr>
              <a:buSzPts val="2000"/>
              <a:buNone/>
              <a:defRPr sz="2000">
                <a:solidFill>
                  <a:srgbClr val="757575"/>
                </a:solidFill>
              </a:defRPr>
            </a:lvl2pPr>
            <a:lvl3pPr indent="-228600" lvl="2" marL="1371600" algn="l">
              <a:lnSpc>
                <a:spcPct val="90000"/>
              </a:lnSpc>
              <a:spcBef>
                <a:spcPts val="500"/>
              </a:spcBef>
              <a:spcAft>
                <a:spcPts val="0"/>
              </a:spcAft>
              <a:buClr>
                <a:srgbClr val="757575"/>
              </a:buClr>
              <a:buSzPts val="1800"/>
              <a:buNone/>
              <a:defRPr sz="1800">
                <a:solidFill>
                  <a:srgbClr val="757575"/>
                </a:solidFill>
              </a:defRPr>
            </a:lvl3pPr>
            <a:lvl4pPr indent="-228600" lvl="3" marL="1828800" algn="l">
              <a:lnSpc>
                <a:spcPct val="90000"/>
              </a:lnSpc>
              <a:spcBef>
                <a:spcPts val="500"/>
              </a:spcBef>
              <a:spcAft>
                <a:spcPts val="0"/>
              </a:spcAft>
              <a:buClr>
                <a:srgbClr val="757575"/>
              </a:buClr>
              <a:buSzPts val="1600"/>
              <a:buNone/>
              <a:defRPr sz="1600">
                <a:solidFill>
                  <a:srgbClr val="757575"/>
                </a:solidFill>
              </a:defRPr>
            </a:lvl4pPr>
            <a:lvl5pPr indent="-228600" lvl="4" marL="2286000" algn="l">
              <a:lnSpc>
                <a:spcPct val="90000"/>
              </a:lnSpc>
              <a:spcBef>
                <a:spcPts val="500"/>
              </a:spcBef>
              <a:spcAft>
                <a:spcPts val="0"/>
              </a:spcAft>
              <a:buClr>
                <a:srgbClr val="757575"/>
              </a:buClr>
              <a:buSzPts val="1600"/>
              <a:buNone/>
              <a:defRPr sz="1600">
                <a:solidFill>
                  <a:srgbClr val="757575"/>
                </a:solidFill>
              </a:defRPr>
            </a:lvl5pPr>
            <a:lvl6pPr indent="-228600" lvl="5" marL="2743200" algn="l">
              <a:lnSpc>
                <a:spcPct val="90000"/>
              </a:lnSpc>
              <a:spcBef>
                <a:spcPts val="500"/>
              </a:spcBef>
              <a:spcAft>
                <a:spcPts val="0"/>
              </a:spcAft>
              <a:buClr>
                <a:srgbClr val="757575"/>
              </a:buClr>
              <a:buSzPts val="1600"/>
              <a:buNone/>
              <a:defRPr sz="1600">
                <a:solidFill>
                  <a:srgbClr val="757575"/>
                </a:solidFill>
              </a:defRPr>
            </a:lvl6pPr>
            <a:lvl7pPr indent="-228600" lvl="6" marL="3200400" algn="l">
              <a:lnSpc>
                <a:spcPct val="90000"/>
              </a:lnSpc>
              <a:spcBef>
                <a:spcPts val="500"/>
              </a:spcBef>
              <a:spcAft>
                <a:spcPts val="0"/>
              </a:spcAft>
              <a:buClr>
                <a:srgbClr val="757575"/>
              </a:buClr>
              <a:buSzPts val="1600"/>
              <a:buNone/>
              <a:defRPr sz="1600">
                <a:solidFill>
                  <a:srgbClr val="757575"/>
                </a:solidFill>
              </a:defRPr>
            </a:lvl7pPr>
            <a:lvl8pPr indent="-228600" lvl="7" marL="3657600" algn="l">
              <a:lnSpc>
                <a:spcPct val="90000"/>
              </a:lnSpc>
              <a:spcBef>
                <a:spcPts val="500"/>
              </a:spcBef>
              <a:spcAft>
                <a:spcPts val="0"/>
              </a:spcAft>
              <a:buClr>
                <a:srgbClr val="757575"/>
              </a:buClr>
              <a:buSzPts val="1600"/>
              <a:buNone/>
              <a:defRPr sz="1600">
                <a:solidFill>
                  <a:srgbClr val="757575"/>
                </a:solidFill>
              </a:defRPr>
            </a:lvl8pPr>
            <a:lvl9pPr indent="-228600" lvl="8" marL="4114800" algn="l">
              <a:lnSpc>
                <a:spcPct val="90000"/>
              </a:lnSpc>
              <a:spcBef>
                <a:spcPts val="500"/>
              </a:spcBef>
              <a:spcAft>
                <a:spcPts val="0"/>
              </a:spcAft>
              <a:buClr>
                <a:srgbClr val="757575"/>
              </a:buClr>
              <a:buSzPts val="1600"/>
              <a:buNone/>
              <a:defRPr sz="1600">
                <a:solidFill>
                  <a:srgbClr val="757575"/>
                </a:solidFill>
              </a:defRPr>
            </a:lvl9pPr>
          </a:lstStyle>
          <a:p/>
        </p:txBody>
      </p:sp>
      <p:sp>
        <p:nvSpPr>
          <p:cNvPr id="34" name="Google Shape;34;p17"/>
          <p:cNvSpPr txBox="1"/>
          <p:nvPr>
            <p:ph idx="10" type="dt"/>
          </p:nvPr>
        </p:nvSpPr>
        <p:spPr>
          <a:xfrm>
            <a:off x="628650" y="4767263"/>
            <a:ext cx="2057400" cy="274637"/>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17"/>
          <p:cNvSpPr txBox="1"/>
          <p:nvPr>
            <p:ph idx="11" type="ftr"/>
          </p:nvPr>
        </p:nvSpPr>
        <p:spPr>
          <a:xfrm>
            <a:off x="3028950" y="4767263"/>
            <a:ext cx="3086100" cy="274637"/>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6" name="Google Shape;36;p17"/>
          <p:cNvSpPr txBox="1"/>
          <p:nvPr>
            <p:ph idx="12" type="sldNum"/>
          </p:nvPr>
        </p:nvSpPr>
        <p:spPr>
          <a:xfrm>
            <a:off x="6457950" y="4767263"/>
            <a:ext cx="2057400" cy="274637"/>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vi-V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7" name="Shape 37"/>
        <p:cNvGrpSpPr/>
        <p:nvPr/>
      </p:nvGrpSpPr>
      <p:grpSpPr>
        <a:xfrm>
          <a:off x="0" y="0"/>
          <a:ext cx="0" cy="0"/>
          <a:chOff x="0" y="0"/>
          <a:chExt cx="0" cy="0"/>
        </a:xfrm>
      </p:grpSpPr>
      <p:sp>
        <p:nvSpPr>
          <p:cNvPr id="38" name="Google Shape;38;p18"/>
          <p:cNvSpPr txBox="1"/>
          <p:nvPr>
            <p:ph type="title"/>
          </p:nvPr>
        </p:nvSpPr>
        <p:spPr>
          <a:xfrm>
            <a:off x="628650" y="274638"/>
            <a:ext cx="7886700" cy="993775"/>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9" name="Google Shape;39;p18"/>
          <p:cNvSpPr txBox="1"/>
          <p:nvPr>
            <p:ph idx="1" type="body"/>
          </p:nvPr>
        </p:nvSpPr>
        <p:spPr>
          <a:xfrm>
            <a:off x="628650" y="1370013"/>
            <a:ext cx="3867150" cy="3262312"/>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 name="Google Shape;40;p18"/>
          <p:cNvSpPr txBox="1"/>
          <p:nvPr>
            <p:ph idx="2" type="body"/>
          </p:nvPr>
        </p:nvSpPr>
        <p:spPr>
          <a:xfrm>
            <a:off x="4648200" y="1370013"/>
            <a:ext cx="3867150" cy="3262312"/>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1" name="Google Shape;41;p18"/>
          <p:cNvSpPr txBox="1"/>
          <p:nvPr>
            <p:ph idx="10" type="dt"/>
          </p:nvPr>
        </p:nvSpPr>
        <p:spPr>
          <a:xfrm>
            <a:off x="628650" y="4767263"/>
            <a:ext cx="2057400" cy="274637"/>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18"/>
          <p:cNvSpPr txBox="1"/>
          <p:nvPr>
            <p:ph idx="11" type="ftr"/>
          </p:nvPr>
        </p:nvSpPr>
        <p:spPr>
          <a:xfrm>
            <a:off x="3028950" y="4767263"/>
            <a:ext cx="3086100" cy="274637"/>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3" name="Google Shape;43;p18"/>
          <p:cNvSpPr txBox="1"/>
          <p:nvPr>
            <p:ph idx="12" type="sldNum"/>
          </p:nvPr>
        </p:nvSpPr>
        <p:spPr>
          <a:xfrm>
            <a:off x="6457950" y="4767263"/>
            <a:ext cx="2057400" cy="274637"/>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vi-V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4" name="Shape 44"/>
        <p:cNvGrpSpPr/>
        <p:nvPr/>
      </p:nvGrpSpPr>
      <p:grpSpPr>
        <a:xfrm>
          <a:off x="0" y="0"/>
          <a:ext cx="0" cy="0"/>
          <a:chOff x="0" y="0"/>
          <a:chExt cx="0" cy="0"/>
        </a:xfrm>
      </p:grpSpPr>
      <p:sp>
        <p:nvSpPr>
          <p:cNvPr id="45" name="Google Shape;45;p19"/>
          <p:cNvSpPr txBox="1"/>
          <p:nvPr>
            <p:ph type="title"/>
          </p:nvPr>
        </p:nvSpPr>
        <p:spPr>
          <a:xfrm>
            <a:off x="630238" y="274638"/>
            <a:ext cx="7886700" cy="993775"/>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6" name="Google Shape;46;p19"/>
          <p:cNvSpPr txBox="1"/>
          <p:nvPr>
            <p:ph idx="1" type="body"/>
          </p:nvPr>
        </p:nvSpPr>
        <p:spPr>
          <a:xfrm>
            <a:off x="630238" y="1260475"/>
            <a:ext cx="3868737" cy="619125"/>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7" name="Google Shape;47;p19"/>
          <p:cNvSpPr txBox="1"/>
          <p:nvPr>
            <p:ph idx="2" type="body"/>
          </p:nvPr>
        </p:nvSpPr>
        <p:spPr>
          <a:xfrm>
            <a:off x="630238" y="1879600"/>
            <a:ext cx="3868737" cy="276225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8" name="Google Shape;48;p19"/>
          <p:cNvSpPr txBox="1"/>
          <p:nvPr>
            <p:ph idx="3" type="body"/>
          </p:nvPr>
        </p:nvSpPr>
        <p:spPr>
          <a:xfrm>
            <a:off x="4629150" y="1260475"/>
            <a:ext cx="3887788" cy="619125"/>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9" name="Google Shape;49;p19"/>
          <p:cNvSpPr txBox="1"/>
          <p:nvPr>
            <p:ph idx="4" type="body"/>
          </p:nvPr>
        </p:nvSpPr>
        <p:spPr>
          <a:xfrm>
            <a:off x="4629150" y="1879600"/>
            <a:ext cx="3887788" cy="276225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0" name="Google Shape;50;p19"/>
          <p:cNvSpPr txBox="1"/>
          <p:nvPr>
            <p:ph idx="10" type="dt"/>
          </p:nvPr>
        </p:nvSpPr>
        <p:spPr>
          <a:xfrm>
            <a:off x="628650" y="4767263"/>
            <a:ext cx="2057400" cy="274637"/>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19"/>
          <p:cNvSpPr txBox="1"/>
          <p:nvPr>
            <p:ph idx="11" type="ftr"/>
          </p:nvPr>
        </p:nvSpPr>
        <p:spPr>
          <a:xfrm>
            <a:off x="3028950" y="4767263"/>
            <a:ext cx="3086100" cy="274637"/>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19"/>
          <p:cNvSpPr txBox="1"/>
          <p:nvPr>
            <p:ph idx="12" type="sldNum"/>
          </p:nvPr>
        </p:nvSpPr>
        <p:spPr>
          <a:xfrm>
            <a:off x="6457950" y="4767263"/>
            <a:ext cx="2057400" cy="274637"/>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vi-V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3" name="Shape 53"/>
        <p:cNvGrpSpPr/>
        <p:nvPr/>
      </p:nvGrpSpPr>
      <p:grpSpPr>
        <a:xfrm>
          <a:off x="0" y="0"/>
          <a:ext cx="0" cy="0"/>
          <a:chOff x="0" y="0"/>
          <a:chExt cx="0" cy="0"/>
        </a:xfrm>
      </p:grpSpPr>
      <p:sp>
        <p:nvSpPr>
          <p:cNvPr id="54" name="Google Shape;54;p20"/>
          <p:cNvSpPr txBox="1"/>
          <p:nvPr>
            <p:ph type="title"/>
          </p:nvPr>
        </p:nvSpPr>
        <p:spPr>
          <a:xfrm>
            <a:off x="628650" y="274638"/>
            <a:ext cx="7886700" cy="993775"/>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5" name="Google Shape;55;p20"/>
          <p:cNvSpPr txBox="1"/>
          <p:nvPr>
            <p:ph idx="10" type="dt"/>
          </p:nvPr>
        </p:nvSpPr>
        <p:spPr>
          <a:xfrm>
            <a:off x="628650" y="4767263"/>
            <a:ext cx="2057400" cy="274637"/>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20"/>
          <p:cNvSpPr txBox="1"/>
          <p:nvPr>
            <p:ph idx="11" type="ftr"/>
          </p:nvPr>
        </p:nvSpPr>
        <p:spPr>
          <a:xfrm>
            <a:off x="3028950" y="4767263"/>
            <a:ext cx="3086100" cy="274637"/>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20"/>
          <p:cNvSpPr txBox="1"/>
          <p:nvPr>
            <p:ph idx="12" type="sldNum"/>
          </p:nvPr>
        </p:nvSpPr>
        <p:spPr>
          <a:xfrm>
            <a:off x="6457950" y="4767263"/>
            <a:ext cx="2057400" cy="274637"/>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vi-V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21"/>
          <p:cNvSpPr txBox="1"/>
          <p:nvPr>
            <p:ph type="title"/>
          </p:nvPr>
        </p:nvSpPr>
        <p:spPr>
          <a:xfrm>
            <a:off x="630238" y="342900"/>
            <a:ext cx="2949575" cy="120015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Pla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21"/>
          <p:cNvSpPr txBox="1"/>
          <p:nvPr>
            <p:ph idx="1" type="body"/>
          </p:nvPr>
        </p:nvSpPr>
        <p:spPr>
          <a:xfrm>
            <a:off x="3887788" y="741363"/>
            <a:ext cx="4629150" cy="36544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1" name="Google Shape;61;p21"/>
          <p:cNvSpPr txBox="1"/>
          <p:nvPr>
            <p:ph idx="2" type="body"/>
          </p:nvPr>
        </p:nvSpPr>
        <p:spPr>
          <a:xfrm>
            <a:off x="630238" y="1543050"/>
            <a:ext cx="2949575" cy="28590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2" name="Google Shape;62;p21"/>
          <p:cNvSpPr txBox="1"/>
          <p:nvPr>
            <p:ph idx="10" type="dt"/>
          </p:nvPr>
        </p:nvSpPr>
        <p:spPr>
          <a:xfrm>
            <a:off x="628650" y="4767263"/>
            <a:ext cx="2057400" cy="274637"/>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21"/>
          <p:cNvSpPr txBox="1"/>
          <p:nvPr>
            <p:ph idx="11" type="ftr"/>
          </p:nvPr>
        </p:nvSpPr>
        <p:spPr>
          <a:xfrm>
            <a:off x="3028950" y="4767263"/>
            <a:ext cx="3086100" cy="274637"/>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21"/>
          <p:cNvSpPr txBox="1"/>
          <p:nvPr>
            <p:ph idx="12" type="sldNum"/>
          </p:nvPr>
        </p:nvSpPr>
        <p:spPr>
          <a:xfrm>
            <a:off x="6457950" y="4767263"/>
            <a:ext cx="2057400" cy="274637"/>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vi-V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2"/>
          <p:cNvSpPr txBox="1"/>
          <p:nvPr>
            <p:ph type="title"/>
          </p:nvPr>
        </p:nvSpPr>
        <p:spPr>
          <a:xfrm>
            <a:off x="628650" y="274638"/>
            <a:ext cx="7886700" cy="993775"/>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Play"/>
              <a:buNone/>
              <a:defRPr b="0" i="0" sz="4400" u="none" cap="none" strike="noStrike">
                <a:solidFill>
                  <a:schemeClr val="dk1"/>
                </a:solidFill>
                <a:latin typeface="Play"/>
                <a:ea typeface="Play"/>
                <a:cs typeface="Play"/>
                <a:sym typeface="Play"/>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2"/>
          <p:cNvSpPr txBox="1"/>
          <p:nvPr>
            <p:ph idx="1" type="body"/>
          </p:nvPr>
        </p:nvSpPr>
        <p:spPr>
          <a:xfrm>
            <a:off x="628650" y="1370013"/>
            <a:ext cx="7886700" cy="3262312"/>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8" name="Google Shape;8;p12"/>
          <p:cNvSpPr txBox="1"/>
          <p:nvPr>
            <p:ph idx="10" type="dt"/>
          </p:nvPr>
        </p:nvSpPr>
        <p:spPr>
          <a:xfrm>
            <a:off x="628650" y="4767263"/>
            <a:ext cx="2057400" cy="274637"/>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SzPts val="1400"/>
              <a:buNone/>
              <a:defRPr b="0" i="0" sz="1200" u="none" cap="none" strike="noStrike">
                <a:solidFill>
                  <a:srgbClr val="757575"/>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9" name="Google Shape;9;p12"/>
          <p:cNvSpPr txBox="1"/>
          <p:nvPr>
            <p:ph idx="11" type="ftr"/>
          </p:nvPr>
        </p:nvSpPr>
        <p:spPr>
          <a:xfrm>
            <a:off x="3028950" y="4767263"/>
            <a:ext cx="3086100" cy="274637"/>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SzPts val="1400"/>
              <a:buNone/>
              <a:defRPr b="0" i="0" sz="1200" u="none" cap="none" strike="noStrike">
                <a:solidFill>
                  <a:srgbClr val="757575"/>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10" name="Google Shape;10;p12"/>
          <p:cNvSpPr txBox="1"/>
          <p:nvPr>
            <p:ph idx="12" type="sldNum"/>
          </p:nvPr>
        </p:nvSpPr>
        <p:spPr>
          <a:xfrm>
            <a:off x="6457950" y="4767263"/>
            <a:ext cx="2057400" cy="274637"/>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None/>
              <a:defRPr b="0" i="0" sz="1200" u="none" cap="none" strike="noStrike">
                <a:solidFill>
                  <a:srgbClr val="757575"/>
                </a:solidFill>
                <a:latin typeface="Arial"/>
                <a:ea typeface="Arial"/>
                <a:cs typeface="Arial"/>
                <a:sym typeface="Arial"/>
              </a:defRPr>
            </a:lvl1pPr>
            <a:lvl2pPr indent="0" lvl="1" marL="0" marR="0" rtl="0" algn="r">
              <a:lnSpc>
                <a:spcPct val="100000"/>
              </a:lnSpc>
              <a:spcBef>
                <a:spcPts val="0"/>
              </a:spcBef>
              <a:spcAft>
                <a:spcPts val="0"/>
              </a:spcAft>
              <a:buNone/>
              <a:defRPr b="0" i="0" sz="1200" u="none" cap="none" strike="noStrike">
                <a:solidFill>
                  <a:srgbClr val="757575"/>
                </a:solidFill>
                <a:latin typeface="Arial"/>
                <a:ea typeface="Arial"/>
                <a:cs typeface="Arial"/>
                <a:sym typeface="Arial"/>
              </a:defRPr>
            </a:lvl2pPr>
            <a:lvl3pPr indent="0" lvl="2" marL="0" marR="0" rtl="0" algn="r">
              <a:lnSpc>
                <a:spcPct val="100000"/>
              </a:lnSpc>
              <a:spcBef>
                <a:spcPts val="0"/>
              </a:spcBef>
              <a:spcAft>
                <a:spcPts val="0"/>
              </a:spcAft>
              <a:buNone/>
              <a:defRPr b="0" i="0" sz="1200" u="none" cap="none" strike="noStrike">
                <a:solidFill>
                  <a:srgbClr val="757575"/>
                </a:solidFill>
                <a:latin typeface="Arial"/>
                <a:ea typeface="Arial"/>
                <a:cs typeface="Arial"/>
                <a:sym typeface="Arial"/>
              </a:defRPr>
            </a:lvl3pPr>
            <a:lvl4pPr indent="0" lvl="3" marL="0" marR="0" rtl="0" algn="r">
              <a:lnSpc>
                <a:spcPct val="100000"/>
              </a:lnSpc>
              <a:spcBef>
                <a:spcPts val="0"/>
              </a:spcBef>
              <a:spcAft>
                <a:spcPts val="0"/>
              </a:spcAft>
              <a:buNone/>
              <a:defRPr b="0" i="0" sz="1200" u="none" cap="none" strike="noStrike">
                <a:solidFill>
                  <a:srgbClr val="757575"/>
                </a:solidFill>
                <a:latin typeface="Arial"/>
                <a:ea typeface="Arial"/>
                <a:cs typeface="Arial"/>
                <a:sym typeface="Arial"/>
              </a:defRPr>
            </a:lvl4pPr>
            <a:lvl5pPr indent="0" lvl="4" marL="0" marR="0" rtl="0" algn="r">
              <a:lnSpc>
                <a:spcPct val="100000"/>
              </a:lnSpc>
              <a:spcBef>
                <a:spcPts val="0"/>
              </a:spcBef>
              <a:spcAft>
                <a:spcPts val="0"/>
              </a:spcAft>
              <a:buNone/>
              <a:defRPr b="0" i="0" sz="1200" u="none" cap="none" strike="noStrike">
                <a:solidFill>
                  <a:srgbClr val="757575"/>
                </a:solidFill>
                <a:latin typeface="Arial"/>
                <a:ea typeface="Arial"/>
                <a:cs typeface="Arial"/>
                <a:sym typeface="Arial"/>
              </a:defRPr>
            </a:lvl5pPr>
            <a:lvl6pPr indent="0" lvl="5" marL="0" marR="0" rtl="0" algn="r">
              <a:lnSpc>
                <a:spcPct val="100000"/>
              </a:lnSpc>
              <a:spcBef>
                <a:spcPts val="0"/>
              </a:spcBef>
              <a:spcAft>
                <a:spcPts val="0"/>
              </a:spcAft>
              <a:buNone/>
              <a:defRPr b="0" i="0" sz="1200" u="none" cap="none" strike="noStrike">
                <a:solidFill>
                  <a:srgbClr val="757575"/>
                </a:solidFill>
                <a:latin typeface="Arial"/>
                <a:ea typeface="Arial"/>
                <a:cs typeface="Arial"/>
                <a:sym typeface="Arial"/>
              </a:defRPr>
            </a:lvl6pPr>
            <a:lvl7pPr indent="0" lvl="6" marL="0" marR="0" rtl="0" algn="r">
              <a:lnSpc>
                <a:spcPct val="100000"/>
              </a:lnSpc>
              <a:spcBef>
                <a:spcPts val="0"/>
              </a:spcBef>
              <a:spcAft>
                <a:spcPts val="0"/>
              </a:spcAft>
              <a:buNone/>
              <a:defRPr b="0" i="0" sz="1200" u="none" cap="none" strike="noStrike">
                <a:solidFill>
                  <a:srgbClr val="757575"/>
                </a:solidFill>
                <a:latin typeface="Arial"/>
                <a:ea typeface="Arial"/>
                <a:cs typeface="Arial"/>
                <a:sym typeface="Arial"/>
              </a:defRPr>
            </a:lvl7pPr>
            <a:lvl8pPr indent="0" lvl="7" marL="0" marR="0" rtl="0" algn="r">
              <a:lnSpc>
                <a:spcPct val="100000"/>
              </a:lnSpc>
              <a:spcBef>
                <a:spcPts val="0"/>
              </a:spcBef>
              <a:spcAft>
                <a:spcPts val="0"/>
              </a:spcAft>
              <a:buNone/>
              <a:defRPr b="0" i="0" sz="1200" u="none" cap="none" strike="noStrike">
                <a:solidFill>
                  <a:srgbClr val="757575"/>
                </a:solidFill>
                <a:latin typeface="Arial"/>
                <a:ea typeface="Arial"/>
                <a:cs typeface="Arial"/>
                <a:sym typeface="Arial"/>
              </a:defRPr>
            </a:lvl8pPr>
            <a:lvl9pPr indent="0" lvl="8" marL="0" marR="0" rtl="0" algn="r">
              <a:lnSpc>
                <a:spcPct val="100000"/>
              </a:lnSpc>
              <a:spcBef>
                <a:spcPts val="0"/>
              </a:spcBef>
              <a:spcAft>
                <a:spcPts val="0"/>
              </a:spcAft>
              <a:buNone/>
              <a:defRPr b="0" i="0" sz="1200" u="none" cap="none" strike="noStrike">
                <a:solidFill>
                  <a:srgbClr val="757575"/>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vi-V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1620">
          <p15:clr>
            <a:srgbClr val="F26B43"/>
          </p15:clr>
        </p15:guide>
        <p15:guide id="2" pos="288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 Id="rId4" Type="http://schemas.openxmlformats.org/officeDocument/2006/relationships/image" Target="../media/image20.jpg"/></Relationships>
</file>

<file path=ppt/slides/_rels/slide10.xml.rels><?xml version="1.0" encoding="UTF-8" standalone="yes"?><Relationships xmlns="http://schemas.openxmlformats.org/package/2006/relationships"><Relationship Id="rId11" Type="http://schemas.openxmlformats.org/officeDocument/2006/relationships/image" Target="../media/image62.png"/><Relationship Id="rId10" Type="http://schemas.openxmlformats.org/officeDocument/2006/relationships/image" Target="../media/image53.png"/><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43.png"/><Relationship Id="rId4" Type="http://schemas.openxmlformats.org/officeDocument/2006/relationships/image" Target="../media/image63.png"/><Relationship Id="rId9" Type="http://schemas.openxmlformats.org/officeDocument/2006/relationships/image" Target="../media/image59.jpg"/><Relationship Id="rId5" Type="http://schemas.openxmlformats.org/officeDocument/2006/relationships/image" Target="../media/image67.png"/><Relationship Id="rId6" Type="http://schemas.openxmlformats.org/officeDocument/2006/relationships/image" Target="../media/image61.png"/><Relationship Id="rId7" Type="http://schemas.openxmlformats.org/officeDocument/2006/relationships/image" Target="../media/image29.jpg"/><Relationship Id="rId8" Type="http://schemas.openxmlformats.org/officeDocument/2006/relationships/image" Target="../media/image3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1" Type="http://schemas.openxmlformats.org/officeDocument/2006/relationships/image" Target="../media/image7.png"/><Relationship Id="rId10"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9.png"/><Relationship Id="rId4" Type="http://schemas.openxmlformats.org/officeDocument/2006/relationships/image" Target="../media/image26.png"/><Relationship Id="rId9" Type="http://schemas.openxmlformats.org/officeDocument/2006/relationships/image" Target="../media/image13.png"/><Relationship Id="rId5" Type="http://schemas.openxmlformats.org/officeDocument/2006/relationships/image" Target="../media/image12.png"/><Relationship Id="rId6" Type="http://schemas.openxmlformats.org/officeDocument/2006/relationships/image" Target="../media/image4.png"/><Relationship Id="rId7" Type="http://schemas.openxmlformats.org/officeDocument/2006/relationships/image" Target="../media/image11.png"/><Relationship Id="rId8" Type="http://schemas.openxmlformats.org/officeDocument/2006/relationships/image" Target="../media/image16.png"/></Relationships>
</file>

<file path=ppt/slides/_rels/slide5.xml.rels><?xml version="1.0" encoding="UTF-8" standalone="yes"?><Relationships xmlns="http://schemas.openxmlformats.org/package/2006/relationships"><Relationship Id="rId11" Type="http://schemas.openxmlformats.org/officeDocument/2006/relationships/image" Target="../media/image32.png"/><Relationship Id="rId10" Type="http://schemas.openxmlformats.org/officeDocument/2006/relationships/image" Target="../media/image28.png"/><Relationship Id="rId13" Type="http://schemas.openxmlformats.org/officeDocument/2006/relationships/image" Target="../media/image18.png"/><Relationship Id="rId12" Type="http://schemas.openxmlformats.org/officeDocument/2006/relationships/image" Target="../media/image25.png"/><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5.png"/><Relationship Id="rId4" Type="http://schemas.openxmlformats.org/officeDocument/2006/relationships/image" Target="../media/image19.png"/><Relationship Id="rId9" Type="http://schemas.openxmlformats.org/officeDocument/2006/relationships/image" Target="../media/image24.png"/><Relationship Id="rId14" Type="http://schemas.openxmlformats.org/officeDocument/2006/relationships/image" Target="../media/image21.png"/><Relationship Id="rId5" Type="http://schemas.openxmlformats.org/officeDocument/2006/relationships/image" Target="../media/image6.png"/><Relationship Id="rId6" Type="http://schemas.openxmlformats.org/officeDocument/2006/relationships/image" Target="../media/image23.png"/><Relationship Id="rId7" Type="http://schemas.openxmlformats.org/officeDocument/2006/relationships/image" Target="../media/image2.png"/><Relationship Id="rId8" Type="http://schemas.openxmlformats.org/officeDocument/2006/relationships/image" Target="../media/image14.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1" Type="http://schemas.openxmlformats.org/officeDocument/2006/relationships/image" Target="../media/image33.png"/><Relationship Id="rId10" Type="http://schemas.openxmlformats.org/officeDocument/2006/relationships/image" Target="../media/image37.png"/><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22.png"/><Relationship Id="rId4" Type="http://schemas.openxmlformats.org/officeDocument/2006/relationships/image" Target="../media/image17.png"/><Relationship Id="rId9" Type="http://schemas.openxmlformats.org/officeDocument/2006/relationships/image" Target="../media/image36.png"/><Relationship Id="rId5" Type="http://schemas.openxmlformats.org/officeDocument/2006/relationships/image" Target="../media/image27.jpg"/><Relationship Id="rId6" Type="http://schemas.openxmlformats.org/officeDocument/2006/relationships/image" Target="../media/image31.png"/><Relationship Id="rId7" Type="http://schemas.openxmlformats.org/officeDocument/2006/relationships/image" Target="../media/image34.jpg"/><Relationship Id="rId8" Type="http://schemas.openxmlformats.org/officeDocument/2006/relationships/image" Target="../media/image45.png"/></Relationships>
</file>

<file path=ppt/slides/_rels/slide8.xml.rels><?xml version="1.0" encoding="UTF-8" standalone="yes"?><Relationships xmlns="http://schemas.openxmlformats.org/package/2006/relationships"><Relationship Id="rId11" Type="http://schemas.openxmlformats.org/officeDocument/2006/relationships/image" Target="../media/image56.png"/><Relationship Id="rId10" Type="http://schemas.openxmlformats.org/officeDocument/2006/relationships/image" Target="../media/image40.png"/><Relationship Id="rId13" Type="http://schemas.openxmlformats.org/officeDocument/2006/relationships/image" Target="../media/image38.png"/><Relationship Id="rId12" Type="http://schemas.openxmlformats.org/officeDocument/2006/relationships/image" Target="../media/image42.png"/><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43.png"/><Relationship Id="rId4" Type="http://schemas.openxmlformats.org/officeDocument/2006/relationships/image" Target="../media/image35.png"/><Relationship Id="rId9" Type="http://schemas.openxmlformats.org/officeDocument/2006/relationships/image" Target="../media/image44.jpg"/><Relationship Id="rId14" Type="http://schemas.openxmlformats.org/officeDocument/2006/relationships/image" Target="../media/image46.png"/><Relationship Id="rId5" Type="http://schemas.openxmlformats.org/officeDocument/2006/relationships/image" Target="../media/image29.jpg"/><Relationship Id="rId6" Type="http://schemas.openxmlformats.org/officeDocument/2006/relationships/image" Target="../media/image30.png"/><Relationship Id="rId7" Type="http://schemas.openxmlformats.org/officeDocument/2006/relationships/image" Target="../media/image39.png"/><Relationship Id="rId8" Type="http://schemas.openxmlformats.org/officeDocument/2006/relationships/image" Target="../media/image50.png"/></Relationships>
</file>

<file path=ppt/slides/_rels/slide9.xml.rels><?xml version="1.0" encoding="UTF-8" standalone="yes"?><Relationships xmlns="http://schemas.openxmlformats.org/package/2006/relationships"><Relationship Id="rId11" Type="http://schemas.openxmlformats.org/officeDocument/2006/relationships/image" Target="../media/image64.jpg"/><Relationship Id="rId10" Type="http://schemas.openxmlformats.org/officeDocument/2006/relationships/image" Target="../media/image54.png"/><Relationship Id="rId13" Type="http://schemas.openxmlformats.org/officeDocument/2006/relationships/image" Target="../media/image58.png"/><Relationship Id="rId12" Type="http://schemas.openxmlformats.org/officeDocument/2006/relationships/image" Target="../media/image49.jpg"/><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43.png"/><Relationship Id="rId4" Type="http://schemas.openxmlformats.org/officeDocument/2006/relationships/image" Target="../media/image50.png"/><Relationship Id="rId9" Type="http://schemas.openxmlformats.org/officeDocument/2006/relationships/image" Target="../media/image59.jpg"/><Relationship Id="rId14" Type="http://schemas.openxmlformats.org/officeDocument/2006/relationships/image" Target="../media/image53.png"/><Relationship Id="rId5" Type="http://schemas.openxmlformats.org/officeDocument/2006/relationships/image" Target="../media/image65.png"/><Relationship Id="rId6" Type="http://schemas.openxmlformats.org/officeDocument/2006/relationships/image" Target="../media/image51.png"/><Relationship Id="rId7" Type="http://schemas.openxmlformats.org/officeDocument/2006/relationships/image" Target="../media/image57.jpg"/><Relationship Id="rId8" Type="http://schemas.openxmlformats.org/officeDocument/2006/relationships/image" Target="../media/image6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8" name="Shape 88"/>
        <p:cNvGrpSpPr/>
        <p:nvPr/>
      </p:nvGrpSpPr>
      <p:grpSpPr>
        <a:xfrm>
          <a:off x="0" y="0"/>
          <a:ext cx="0" cy="0"/>
          <a:chOff x="0" y="0"/>
          <a:chExt cx="0" cy="0"/>
        </a:xfrm>
      </p:grpSpPr>
      <p:sp>
        <p:nvSpPr>
          <p:cNvPr id="89" name="Google Shape;89;p1"/>
          <p:cNvSpPr/>
          <p:nvPr/>
        </p:nvSpPr>
        <p:spPr>
          <a:xfrm>
            <a:off x="6746058" y="1464897"/>
            <a:ext cx="2526417" cy="2526417"/>
          </a:xfrm>
          <a:custGeom>
            <a:rect b="b" l="l" r="r" t="t"/>
            <a:pathLst>
              <a:path extrusionOk="0" h="1320" w="1320">
                <a:moveTo>
                  <a:pt x="618" y="24"/>
                </a:moveTo>
                <a:cubicBezTo>
                  <a:pt x="641" y="0"/>
                  <a:pt x="679" y="0"/>
                  <a:pt x="703" y="24"/>
                </a:cubicBezTo>
                <a:cubicBezTo>
                  <a:pt x="1297" y="618"/>
                  <a:pt x="1297" y="618"/>
                  <a:pt x="1297" y="618"/>
                </a:cubicBezTo>
                <a:cubicBezTo>
                  <a:pt x="1320" y="641"/>
                  <a:pt x="1320" y="679"/>
                  <a:pt x="1297" y="702"/>
                </a:cubicBezTo>
                <a:cubicBezTo>
                  <a:pt x="703" y="1296"/>
                  <a:pt x="703" y="1296"/>
                  <a:pt x="703" y="1296"/>
                </a:cubicBezTo>
                <a:cubicBezTo>
                  <a:pt x="679" y="1320"/>
                  <a:pt x="641" y="1320"/>
                  <a:pt x="618" y="1296"/>
                </a:cubicBezTo>
                <a:cubicBezTo>
                  <a:pt x="24" y="702"/>
                  <a:pt x="24" y="702"/>
                  <a:pt x="24" y="702"/>
                </a:cubicBezTo>
                <a:cubicBezTo>
                  <a:pt x="0" y="679"/>
                  <a:pt x="0" y="641"/>
                  <a:pt x="24" y="618"/>
                </a:cubicBezTo>
                <a:lnTo>
                  <a:pt x="618" y="24"/>
                </a:lnTo>
                <a:close/>
              </a:path>
            </a:pathLst>
          </a:custGeom>
          <a:noFill/>
          <a:ln cap="flat" cmpd="sng" w="76200">
            <a:solidFill>
              <a:srgbClr val="0B3EA2"/>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Montserrat SemiBold"/>
              <a:ea typeface="Montserrat SemiBold"/>
              <a:cs typeface="Montserrat SemiBold"/>
              <a:sym typeface="Montserrat SemiBold"/>
            </a:endParaRPr>
          </a:p>
        </p:txBody>
      </p:sp>
      <p:sp>
        <p:nvSpPr>
          <p:cNvPr id="90" name="Google Shape;90;p1"/>
          <p:cNvSpPr/>
          <p:nvPr/>
        </p:nvSpPr>
        <p:spPr>
          <a:xfrm>
            <a:off x="559257" y="847450"/>
            <a:ext cx="3164459" cy="3164459"/>
          </a:xfrm>
          <a:custGeom>
            <a:rect b="b" l="l" r="r" t="t"/>
            <a:pathLst>
              <a:path extrusionOk="0" h="1320" w="1320">
                <a:moveTo>
                  <a:pt x="618" y="24"/>
                </a:moveTo>
                <a:cubicBezTo>
                  <a:pt x="641" y="0"/>
                  <a:pt x="679" y="0"/>
                  <a:pt x="703" y="24"/>
                </a:cubicBezTo>
                <a:cubicBezTo>
                  <a:pt x="1297" y="618"/>
                  <a:pt x="1297" y="618"/>
                  <a:pt x="1297" y="618"/>
                </a:cubicBezTo>
                <a:cubicBezTo>
                  <a:pt x="1320" y="641"/>
                  <a:pt x="1320" y="679"/>
                  <a:pt x="1297" y="702"/>
                </a:cubicBezTo>
                <a:cubicBezTo>
                  <a:pt x="703" y="1296"/>
                  <a:pt x="703" y="1296"/>
                  <a:pt x="703" y="1296"/>
                </a:cubicBezTo>
                <a:cubicBezTo>
                  <a:pt x="679" y="1320"/>
                  <a:pt x="641" y="1320"/>
                  <a:pt x="618" y="1296"/>
                </a:cubicBezTo>
                <a:cubicBezTo>
                  <a:pt x="24" y="702"/>
                  <a:pt x="24" y="702"/>
                  <a:pt x="24" y="702"/>
                </a:cubicBezTo>
                <a:cubicBezTo>
                  <a:pt x="0" y="679"/>
                  <a:pt x="0" y="641"/>
                  <a:pt x="24" y="618"/>
                </a:cubicBezTo>
                <a:lnTo>
                  <a:pt x="618" y="24"/>
                </a:lnTo>
                <a:close/>
              </a:path>
            </a:pathLst>
          </a:custGeom>
          <a:solidFill>
            <a:srgbClr val="E9EEF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Montserrat SemiBold"/>
              <a:ea typeface="Montserrat SemiBold"/>
              <a:cs typeface="Montserrat SemiBold"/>
              <a:sym typeface="Montserrat SemiBold"/>
            </a:endParaRPr>
          </a:p>
        </p:txBody>
      </p:sp>
      <p:sp>
        <p:nvSpPr>
          <p:cNvPr id="91" name="Google Shape;91;p1"/>
          <p:cNvSpPr/>
          <p:nvPr/>
        </p:nvSpPr>
        <p:spPr>
          <a:xfrm>
            <a:off x="4139952" y="-2539898"/>
            <a:ext cx="5158672" cy="4910729"/>
          </a:xfrm>
          <a:custGeom>
            <a:rect b="b" l="l" r="r" t="t"/>
            <a:pathLst>
              <a:path extrusionOk="0" h="1404" w="1404">
                <a:moveTo>
                  <a:pt x="702" y="1404"/>
                </a:moveTo>
                <a:cubicBezTo>
                  <a:pt x="673" y="1404"/>
                  <a:pt x="646" y="1393"/>
                  <a:pt x="625" y="1372"/>
                </a:cubicBezTo>
                <a:cubicBezTo>
                  <a:pt x="31" y="778"/>
                  <a:pt x="31" y="778"/>
                  <a:pt x="31" y="778"/>
                </a:cubicBezTo>
                <a:cubicBezTo>
                  <a:pt x="11" y="758"/>
                  <a:pt x="0" y="731"/>
                  <a:pt x="0" y="702"/>
                </a:cubicBezTo>
                <a:cubicBezTo>
                  <a:pt x="0" y="673"/>
                  <a:pt x="11" y="646"/>
                  <a:pt x="31" y="625"/>
                </a:cubicBezTo>
                <a:cubicBezTo>
                  <a:pt x="625" y="31"/>
                  <a:pt x="625" y="31"/>
                  <a:pt x="625" y="31"/>
                </a:cubicBezTo>
                <a:cubicBezTo>
                  <a:pt x="646" y="11"/>
                  <a:pt x="673" y="0"/>
                  <a:pt x="702" y="0"/>
                </a:cubicBezTo>
                <a:cubicBezTo>
                  <a:pt x="731" y="0"/>
                  <a:pt x="758" y="11"/>
                  <a:pt x="778" y="31"/>
                </a:cubicBezTo>
                <a:cubicBezTo>
                  <a:pt x="1372" y="626"/>
                  <a:pt x="1372" y="626"/>
                  <a:pt x="1372" y="626"/>
                </a:cubicBezTo>
                <a:cubicBezTo>
                  <a:pt x="1393" y="646"/>
                  <a:pt x="1404" y="673"/>
                  <a:pt x="1404" y="702"/>
                </a:cubicBezTo>
                <a:cubicBezTo>
                  <a:pt x="1404" y="731"/>
                  <a:pt x="1393" y="758"/>
                  <a:pt x="1372" y="778"/>
                </a:cubicBezTo>
                <a:cubicBezTo>
                  <a:pt x="778" y="1372"/>
                  <a:pt x="778" y="1372"/>
                  <a:pt x="778" y="1372"/>
                </a:cubicBezTo>
                <a:cubicBezTo>
                  <a:pt x="758" y="1393"/>
                  <a:pt x="731" y="1404"/>
                  <a:pt x="702" y="1404"/>
                </a:cubicBezTo>
              </a:path>
            </a:pathLst>
          </a:custGeom>
          <a:blipFill rotWithShape="1">
            <a:blip r:embed="rId4">
              <a:alphaModFix/>
            </a:blip>
            <a:stretch>
              <a:fillRect b="0" l="0" r="0" t="0"/>
            </a:stretch>
          </a:blipFill>
          <a:ln cap="flat" cmpd="sng" w="76200">
            <a:solidFill>
              <a:srgbClr val="E2E9F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Montserrat SemiBold"/>
              <a:ea typeface="Montserrat SemiBold"/>
              <a:cs typeface="Montserrat SemiBold"/>
              <a:sym typeface="Montserrat SemiBold"/>
            </a:endParaRPr>
          </a:p>
        </p:txBody>
      </p:sp>
      <p:sp>
        <p:nvSpPr>
          <p:cNvPr id="92" name="Google Shape;92;p1"/>
          <p:cNvSpPr/>
          <p:nvPr/>
        </p:nvSpPr>
        <p:spPr>
          <a:xfrm>
            <a:off x="4835232" y="-2311098"/>
            <a:ext cx="4143919" cy="4143919"/>
          </a:xfrm>
          <a:custGeom>
            <a:rect b="b" l="l" r="r" t="t"/>
            <a:pathLst>
              <a:path extrusionOk="0" h="1320" w="1320">
                <a:moveTo>
                  <a:pt x="618" y="24"/>
                </a:moveTo>
                <a:cubicBezTo>
                  <a:pt x="641" y="0"/>
                  <a:pt x="679" y="0"/>
                  <a:pt x="703" y="24"/>
                </a:cubicBezTo>
                <a:cubicBezTo>
                  <a:pt x="1297" y="618"/>
                  <a:pt x="1297" y="618"/>
                  <a:pt x="1297" y="618"/>
                </a:cubicBezTo>
                <a:cubicBezTo>
                  <a:pt x="1320" y="641"/>
                  <a:pt x="1320" y="679"/>
                  <a:pt x="1297" y="702"/>
                </a:cubicBezTo>
                <a:cubicBezTo>
                  <a:pt x="703" y="1296"/>
                  <a:pt x="703" y="1296"/>
                  <a:pt x="703" y="1296"/>
                </a:cubicBezTo>
                <a:cubicBezTo>
                  <a:pt x="679" y="1320"/>
                  <a:pt x="641" y="1320"/>
                  <a:pt x="618" y="1296"/>
                </a:cubicBezTo>
                <a:cubicBezTo>
                  <a:pt x="24" y="702"/>
                  <a:pt x="24" y="702"/>
                  <a:pt x="24" y="702"/>
                </a:cubicBezTo>
                <a:cubicBezTo>
                  <a:pt x="0" y="679"/>
                  <a:pt x="0" y="641"/>
                  <a:pt x="24" y="618"/>
                </a:cubicBezTo>
                <a:lnTo>
                  <a:pt x="618" y="24"/>
                </a:lnTo>
                <a:close/>
              </a:path>
            </a:pathLst>
          </a:custGeom>
          <a:solidFill>
            <a:srgbClr val="0B3EA2">
              <a:alpha val="74509"/>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Montserrat SemiBold"/>
              <a:ea typeface="Montserrat SemiBold"/>
              <a:cs typeface="Montserrat SemiBold"/>
              <a:sym typeface="Montserrat SemiBold"/>
            </a:endParaRPr>
          </a:p>
        </p:txBody>
      </p:sp>
      <p:grpSp>
        <p:nvGrpSpPr>
          <p:cNvPr id="93" name="Google Shape;93;p1"/>
          <p:cNvGrpSpPr/>
          <p:nvPr/>
        </p:nvGrpSpPr>
        <p:grpSpPr>
          <a:xfrm>
            <a:off x="509815" y="1467238"/>
            <a:ext cx="5268663" cy="1898774"/>
            <a:chOff x="1911066" y="932327"/>
            <a:chExt cx="5268663" cy="1898774"/>
          </a:xfrm>
        </p:grpSpPr>
        <p:sp>
          <p:nvSpPr>
            <p:cNvPr id="94" name="Google Shape;94;p1"/>
            <p:cNvSpPr/>
            <p:nvPr/>
          </p:nvSpPr>
          <p:spPr>
            <a:xfrm>
              <a:off x="1911066" y="932327"/>
              <a:ext cx="5065795" cy="16458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3800"/>
                <a:buFont typeface="Arial"/>
                <a:buNone/>
              </a:pPr>
              <a:r>
                <a:rPr b="1" i="0" lang="vi-VN" sz="3800" u="none" cap="none" strike="noStrike">
                  <a:solidFill>
                    <a:srgbClr val="0B3EA2"/>
                  </a:solidFill>
                  <a:latin typeface="Noto Sans"/>
                  <a:ea typeface="Noto Sans"/>
                  <a:cs typeface="Noto Sans"/>
                  <a:sym typeface="Noto Sans"/>
                </a:rPr>
                <a:t>LIÊN HỆ 6V BIG DATA TRONG PHÁT TRIỂN HỆ THỐNG ĐỀ XUẤT MÓN ĂN GRABFOOD</a:t>
              </a:r>
              <a:endParaRPr/>
            </a:p>
          </p:txBody>
        </p:sp>
        <p:sp>
          <p:nvSpPr>
            <p:cNvPr id="95" name="Google Shape;95;p1"/>
            <p:cNvSpPr/>
            <p:nvPr/>
          </p:nvSpPr>
          <p:spPr>
            <a:xfrm>
              <a:off x="2645829" y="2617801"/>
              <a:ext cx="4533900" cy="2133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6" name="Google Shape;96;p1"/>
          <p:cNvSpPr/>
          <p:nvPr/>
        </p:nvSpPr>
        <p:spPr>
          <a:xfrm>
            <a:off x="6874534" y="1585779"/>
            <a:ext cx="2269466" cy="2269466"/>
          </a:xfrm>
          <a:custGeom>
            <a:rect b="b" l="l" r="r" t="t"/>
            <a:pathLst>
              <a:path extrusionOk="0" h="1320" w="1320">
                <a:moveTo>
                  <a:pt x="618" y="24"/>
                </a:moveTo>
                <a:cubicBezTo>
                  <a:pt x="641" y="0"/>
                  <a:pt x="679" y="0"/>
                  <a:pt x="703" y="24"/>
                </a:cubicBezTo>
                <a:cubicBezTo>
                  <a:pt x="1297" y="618"/>
                  <a:pt x="1297" y="618"/>
                  <a:pt x="1297" y="618"/>
                </a:cubicBezTo>
                <a:cubicBezTo>
                  <a:pt x="1320" y="641"/>
                  <a:pt x="1320" y="679"/>
                  <a:pt x="1297" y="702"/>
                </a:cubicBezTo>
                <a:cubicBezTo>
                  <a:pt x="703" y="1296"/>
                  <a:pt x="703" y="1296"/>
                  <a:pt x="703" y="1296"/>
                </a:cubicBezTo>
                <a:cubicBezTo>
                  <a:pt x="679" y="1320"/>
                  <a:pt x="641" y="1320"/>
                  <a:pt x="618" y="1296"/>
                </a:cubicBezTo>
                <a:cubicBezTo>
                  <a:pt x="24" y="702"/>
                  <a:pt x="24" y="702"/>
                  <a:pt x="24" y="702"/>
                </a:cubicBezTo>
                <a:cubicBezTo>
                  <a:pt x="0" y="679"/>
                  <a:pt x="0" y="641"/>
                  <a:pt x="24" y="618"/>
                </a:cubicBezTo>
                <a:lnTo>
                  <a:pt x="618" y="24"/>
                </a:lnTo>
                <a:close/>
              </a:path>
            </a:pathLst>
          </a:custGeom>
          <a:solidFill>
            <a:srgbClr val="0B3EA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Montserrat SemiBold"/>
              <a:ea typeface="Montserrat SemiBold"/>
              <a:cs typeface="Montserrat SemiBold"/>
              <a:sym typeface="Montserrat SemiBold"/>
            </a:endParaRPr>
          </a:p>
        </p:txBody>
      </p:sp>
      <p:sp>
        <p:nvSpPr>
          <p:cNvPr id="97" name="Google Shape;97;p1"/>
          <p:cNvSpPr/>
          <p:nvPr/>
        </p:nvSpPr>
        <p:spPr>
          <a:xfrm>
            <a:off x="8118545" y="330164"/>
            <a:ext cx="2269466" cy="2269466"/>
          </a:xfrm>
          <a:custGeom>
            <a:rect b="b" l="l" r="r" t="t"/>
            <a:pathLst>
              <a:path extrusionOk="0" h="1320" w="1320">
                <a:moveTo>
                  <a:pt x="618" y="24"/>
                </a:moveTo>
                <a:cubicBezTo>
                  <a:pt x="641" y="0"/>
                  <a:pt x="679" y="0"/>
                  <a:pt x="703" y="24"/>
                </a:cubicBezTo>
                <a:cubicBezTo>
                  <a:pt x="1297" y="618"/>
                  <a:pt x="1297" y="618"/>
                  <a:pt x="1297" y="618"/>
                </a:cubicBezTo>
                <a:cubicBezTo>
                  <a:pt x="1320" y="641"/>
                  <a:pt x="1320" y="679"/>
                  <a:pt x="1297" y="702"/>
                </a:cubicBezTo>
                <a:cubicBezTo>
                  <a:pt x="703" y="1296"/>
                  <a:pt x="703" y="1296"/>
                  <a:pt x="703" y="1296"/>
                </a:cubicBezTo>
                <a:cubicBezTo>
                  <a:pt x="679" y="1320"/>
                  <a:pt x="641" y="1320"/>
                  <a:pt x="618" y="1296"/>
                </a:cubicBezTo>
                <a:cubicBezTo>
                  <a:pt x="24" y="702"/>
                  <a:pt x="24" y="702"/>
                  <a:pt x="24" y="702"/>
                </a:cubicBezTo>
                <a:cubicBezTo>
                  <a:pt x="0" y="679"/>
                  <a:pt x="0" y="641"/>
                  <a:pt x="24" y="618"/>
                </a:cubicBezTo>
                <a:lnTo>
                  <a:pt x="618" y="24"/>
                </a:lnTo>
                <a:close/>
              </a:path>
            </a:pathLst>
          </a:custGeom>
          <a:solidFill>
            <a:srgbClr val="E9EEF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Montserrat SemiBold"/>
              <a:ea typeface="Montserrat SemiBold"/>
              <a:cs typeface="Montserrat SemiBold"/>
              <a:sym typeface="Montserrat SemiBold"/>
            </a:endParaRPr>
          </a:p>
        </p:txBody>
      </p:sp>
      <p:sp>
        <p:nvSpPr>
          <p:cNvPr id="98" name="Google Shape;98;p1"/>
          <p:cNvSpPr/>
          <p:nvPr/>
        </p:nvSpPr>
        <p:spPr>
          <a:xfrm>
            <a:off x="7668344" y="4011910"/>
            <a:ext cx="739477" cy="739477"/>
          </a:xfrm>
          <a:custGeom>
            <a:rect b="b" l="l" r="r" t="t"/>
            <a:pathLst>
              <a:path extrusionOk="0" h="1320" w="1320">
                <a:moveTo>
                  <a:pt x="618" y="24"/>
                </a:moveTo>
                <a:cubicBezTo>
                  <a:pt x="641" y="0"/>
                  <a:pt x="679" y="0"/>
                  <a:pt x="703" y="24"/>
                </a:cubicBezTo>
                <a:cubicBezTo>
                  <a:pt x="1297" y="618"/>
                  <a:pt x="1297" y="618"/>
                  <a:pt x="1297" y="618"/>
                </a:cubicBezTo>
                <a:cubicBezTo>
                  <a:pt x="1320" y="641"/>
                  <a:pt x="1320" y="679"/>
                  <a:pt x="1297" y="702"/>
                </a:cubicBezTo>
                <a:cubicBezTo>
                  <a:pt x="703" y="1296"/>
                  <a:pt x="703" y="1296"/>
                  <a:pt x="703" y="1296"/>
                </a:cubicBezTo>
                <a:cubicBezTo>
                  <a:pt x="679" y="1320"/>
                  <a:pt x="641" y="1320"/>
                  <a:pt x="618" y="1296"/>
                </a:cubicBezTo>
                <a:cubicBezTo>
                  <a:pt x="24" y="702"/>
                  <a:pt x="24" y="702"/>
                  <a:pt x="24" y="702"/>
                </a:cubicBezTo>
                <a:cubicBezTo>
                  <a:pt x="0" y="679"/>
                  <a:pt x="0" y="641"/>
                  <a:pt x="24" y="618"/>
                </a:cubicBezTo>
                <a:lnTo>
                  <a:pt x="618" y="24"/>
                </a:lnTo>
                <a:close/>
              </a:path>
            </a:pathLst>
          </a:custGeom>
          <a:solidFill>
            <a:srgbClr val="E9EEF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Montserrat SemiBold"/>
              <a:ea typeface="Montserrat SemiBold"/>
              <a:cs typeface="Montserrat SemiBold"/>
              <a:sym typeface="Montserrat SemiBold"/>
            </a:endParaRPr>
          </a:p>
        </p:txBody>
      </p:sp>
    </p:spTree>
  </p:cSld>
  <p:clrMapOvr>
    <a:masterClrMapping/>
  </p:clrMapOvr>
  <mc:AlternateContent>
    <mc:Choice Requires="p14">
      <p:transition spd="slow" p14:dur="1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3" presetSubtype="16">
                                  <p:stCondLst>
                                    <p:cond delay="0"/>
                                  </p:stCondLst>
                                  <p:childTnLst>
                                    <p:set>
                                      <p:cBhvr>
                                        <p:cTn dur="1" fill="hold">
                                          <p:stCondLst>
                                            <p:cond delay="0"/>
                                          </p:stCondLst>
                                        </p:cTn>
                                        <p:tgtEl>
                                          <p:spTgt spid="90"/>
                                        </p:tgtEl>
                                        <p:attrNameLst>
                                          <p:attrName>style.visibility</p:attrName>
                                        </p:attrNameLst>
                                      </p:cBhvr>
                                      <p:to>
                                        <p:strVal val="visible"/>
                                      </p:to>
                                    </p:set>
                                    <p:anim calcmode="lin" valueType="num">
                                      <p:cBhvr additive="base">
                                        <p:cTn dur="500"/>
                                        <p:tgtEl>
                                          <p:spTgt spid="90"/>
                                        </p:tgtEl>
                                        <p:attrNameLst>
                                          <p:attrName>ppt_w</p:attrName>
                                        </p:attrNameLst>
                                      </p:cBhvr>
                                      <p:tavLst>
                                        <p:tav fmla="" tm="0">
                                          <p:val>
                                            <p:strVal val="0"/>
                                          </p:val>
                                        </p:tav>
                                        <p:tav fmla="" tm="100000">
                                          <p:val>
                                            <p:strVal val="#ppt_w"/>
                                          </p:val>
                                        </p:tav>
                                      </p:tavLst>
                                    </p:anim>
                                    <p:anim calcmode="lin" valueType="num">
                                      <p:cBhvr additive="base">
                                        <p:cTn dur="500"/>
                                        <p:tgtEl>
                                          <p:spTgt spid="90"/>
                                        </p:tgtEl>
                                        <p:attrNameLst>
                                          <p:attrName>ppt_h</p:attrName>
                                        </p:attrNameLst>
                                      </p:cBhvr>
                                      <p:tavLst>
                                        <p:tav fmla="" tm="0">
                                          <p:val>
                                            <p:strVal val="0"/>
                                          </p:val>
                                        </p:tav>
                                        <p:tav fmla="" tm="100000">
                                          <p:val>
                                            <p:strVal val="#ppt_h"/>
                                          </p:val>
                                        </p:tav>
                                      </p:tavLst>
                                    </p:anim>
                                  </p:childTnLst>
                                </p:cTn>
                              </p:par>
                              <p:par>
                                <p:cTn fill="hold" nodeType="withEffect" presetClass="entr" presetID="23" presetSubtype="16">
                                  <p:stCondLst>
                                    <p:cond delay="0"/>
                                  </p:stCondLst>
                                  <p:childTnLst>
                                    <p:set>
                                      <p:cBhvr>
                                        <p:cTn dur="1" fill="hold">
                                          <p:stCondLst>
                                            <p:cond delay="0"/>
                                          </p:stCondLst>
                                        </p:cTn>
                                        <p:tgtEl>
                                          <p:spTgt spid="91"/>
                                        </p:tgtEl>
                                        <p:attrNameLst>
                                          <p:attrName>style.visibility</p:attrName>
                                        </p:attrNameLst>
                                      </p:cBhvr>
                                      <p:to>
                                        <p:strVal val="visible"/>
                                      </p:to>
                                    </p:set>
                                    <p:anim calcmode="lin" valueType="num">
                                      <p:cBhvr additive="base">
                                        <p:cTn dur="500"/>
                                        <p:tgtEl>
                                          <p:spTgt spid="91"/>
                                        </p:tgtEl>
                                        <p:attrNameLst>
                                          <p:attrName>ppt_w</p:attrName>
                                        </p:attrNameLst>
                                      </p:cBhvr>
                                      <p:tavLst>
                                        <p:tav fmla="" tm="0">
                                          <p:val>
                                            <p:strVal val="0"/>
                                          </p:val>
                                        </p:tav>
                                        <p:tav fmla="" tm="100000">
                                          <p:val>
                                            <p:strVal val="#ppt_w"/>
                                          </p:val>
                                        </p:tav>
                                      </p:tavLst>
                                    </p:anim>
                                    <p:anim calcmode="lin" valueType="num">
                                      <p:cBhvr additive="base">
                                        <p:cTn dur="500"/>
                                        <p:tgtEl>
                                          <p:spTgt spid="91"/>
                                        </p:tgtEl>
                                        <p:attrNameLst>
                                          <p:attrName>ppt_h</p:attrName>
                                        </p:attrNameLst>
                                      </p:cBhvr>
                                      <p:tavLst>
                                        <p:tav fmla="" tm="0">
                                          <p:val>
                                            <p:strVal val="0"/>
                                          </p:val>
                                        </p:tav>
                                        <p:tav fmla="" tm="100000">
                                          <p:val>
                                            <p:strVal val="#ppt_h"/>
                                          </p:val>
                                        </p:tav>
                                      </p:tavLst>
                                    </p:anim>
                                  </p:childTnLst>
                                </p:cTn>
                              </p:par>
                              <p:par>
                                <p:cTn fill="hold" nodeType="withEffect" presetClass="entr" presetID="23" presetSubtype="16">
                                  <p:stCondLst>
                                    <p:cond delay="0"/>
                                  </p:stCondLst>
                                  <p:childTnLst>
                                    <p:set>
                                      <p:cBhvr>
                                        <p:cTn dur="1" fill="hold">
                                          <p:stCondLst>
                                            <p:cond delay="0"/>
                                          </p:stCondLst>
                                        </p:cTn>
                                        <p:tgtEl>
                                          <p:spTgt spid="92"/>
                                        </p:tgtEl>
                                        <p:attrNameLst>
                                          <p:attrName>style.visibility</p:attrName>
                                        </p:attrNameLst>
                                      </p:cBhvr>
                                      <p:to>
                                        <p:strVal val="visible"/>
                                      </p:to>
                                    </p:set>
                                    <p:anim calcmode="lin" valueType="num">
                                      <p:cBhvr additive="base">
                                        <p:cTn dur="500"/>
                                        <p:tgtEl>
                                          <p:spTgt spid="92"/>
                                        </p:tgtEl>
                                        <p:attrNameLst>
                                          <p:attrName>ppt_w</p:attrName>
                                        </p:attrNameLst>
                                      </p:cBhvr>
                                      <p:tavLst>
                                        <p:tav fmla="" tm="0">
                                          <p:val>
                                            <p:strVal val="0"/>
                                          </p:val>
                                        </p:tav>
                                        <p:tav fmla="" tm="100000">
                                          <p:val>
                                            <p:strVal val="#ppt_w"/>
                                          </p:val>
                                        </p:tav>
                                      </p:tavLst>
                                    </p:anim>
                                    <p:anim calcmode="lin" valueType="num">
                                      <p:cBhvr additive="base">
                                        <p:cTn dur="500"/>
                                        <p:tgtEl>
                                          <p:spTgt spid="92"/>
                                        </p:tgtEl>
                                        <p:attrNameLst>
                                          <p:attrName>ppt_h</p:attrName>
                                        </p:attrNameLst>
                                      </p:cBhvr>
                                      <p:tavLst>
                                        <p:tav fmla="" tm="0">
                                          <p:val>
                                            <p:strVal val="0"/>
                                          </p:val>
                                        </p:tav>
                                        <p:tav fmla="" tm="100000">
                                          <p:val>
                                            <p:strVal val="#ppt_h"/>
                                          </p:val>
                                        </p:tav>
                                      </p:tavLst>
                                    </p:anim>
                                  </p:childTnLst>
                                </p:cTn>
                              </p:par>
                              <p:par>
                                <p:cTn fill="hold" nodeType="withEffect" presetClass="entr" presetID="23" presetSubtype="16">
                                  <p:stCondLst>
                                    <p:cond delay="0"/>
                                  </p:stCondLst>
                                  <p:childTnLst>
                                    <p:set>
                                      <p:cBhvr>
                                        <p:cTn dur="1" fill="hold">
                                          <p:stCondLst>
                                            <p:cond delay="0"/>
                                          </p:stCondLst>
                                        </p:cTn>
                                        <p:tgtEl>
                                          <p:spTgt spid="89"/>
                                        </p:tgtEl>
                                        <p:attrNameLst>
                                          <p:attrName>style.visibility</p:attrName>
                                        </p:attrNameLst>
                                      </p:cBhvr>
                                      <p:to>
                                        <p:strVal val="visible"/>
                                      </p:to>
                                    </p:set>
                                    <p:anim calcmode="lin" valueType="num">
                                      <p:cBhvr additive="base">
                                        <p:cTn dur="500"/>
                                        <p:tgtEl>
                                          <p:spTgt spid="89"/>
                                        </p:tgtEl>
                                        <p:attrNameLst>
                                          <p:attrName>ppt_w</p:attrName>
                                        </p:attrNameLst>
                                      </p:cBhvr>
                                      <p:tavLst>
                                        <p:tav fmla="" tm="0">
                                          <p:val>
                                            <p:strVal val="0"/>
                                          </p:val>
                                        </p:tav>
                                        <p:tav fmla="" tm="100000">
                                          <p:val>
                                            <p:strVal val="#ppt_w"/>
                                          </p:val>
                                        </p:tav>
                                      </p:tavLst>
                                    </p:anim>
                                    <p:anim calcmode="lin" valueType="num">
                                      <p:cBhvr additive="base">
                                        <p:cTn dur="500"/>
                                        <p:tgtEl>
                                          <p:spTgt spid="89"/>
                                        </p:tgtEl>
                                        <p:attrNameLst>
                                          <p:attrName>ppt_h</p:attrName>
                                        </p:attrNameLst>
                                      </p:cBhvr>
                                      <p:tavLst>
                                        <p:tav fmla="" tm="0">
                                          <p:val>
                                            <p:strVal val="0"/>
                                          </p:val>
                                        </p:tav>
                                        <p:tav fmla="" tm="100000">
                                          <p:val>
                                            <p:strVal val="#ppt_h"/>
                                          </p:val>
                                        </p:tav>
                                      </p:tavLst>
                                    </p:anim>
                                  </p:childTnLst>
                                </p:cTn>
                              </p:par>
                              <p:par>
                                <p:cTn fill="hold" nodeType="withEffect" presetClass="entr" presetID="23" presetSubtype="16">
                                  <p:stCondLst>
                                    <p:cond delay="0"/>
                                  </p:stCondLst>
                                  <p:childTnLst>
                                    <p:set>
                                      <p:cBhvr>
                                        <p:cTn dur="1" fill="hold">
                                          <p:stCondLst>
                                            <p:cond delay="0"/>
                                          </p:stCondLst>
                                        </p:cTn>
                                        <p:tgtEl>
                                          <p:spTgt spid="96"/>
                                        </p:tgtEl>
                                        <p:attrNameLst>
                                          <p:attrName>style.visibility</p:attrName>
                                        </p:attrNameLst>
                                      </p:cBhvr>
                                      <p:to>
                                        <p:strVal val="visible"/>
                                      </p:to>
                                    </p:set>
                                    <p:anim calcmode="lin" valueType="num">
                                      <p:cBhvr additive="base">
                                        <p:cTn dur="500"/>
                                        <p:tgtEl>
                                          <p:spTgt spid="96"/>
                                        </p:tgtEl>
                                        <p:attrNameLst>
                                          <p:attrName>ppt_w</p:attrName>
                                        </p:attrNameLst>
                                      </p:cBhvr>
                                      <p:tavLst>
                                        <p:tav fmla="" tm="0">
                                          <p:val>
                                            <p:strVal val="0"/>
                                          </p:val>
                                        </p:tav>
                                        <p:tav fmla="" tm="100000">
                                          <p:val>
                                            <p:strVal val="#ppt_w"/>
                                          </p:val>
                                        </p:tav>
                                      </p:tavLst>
                                    </p:anim>
                                    <p:anim calcmode="lin" valueType="num">
                                      <p:cBhvr additive="base">
                                        <p:cTn dur="500"/>
                                        <p:tgtEl>
                                          <p:spTgt spid="96"/>
                                        </p:tgtEl>
                                        <p:attrNameLst>
                                          <p:attrName>ppt_h</p:attrName>
                                        </p:attrNameLst>
                                      </p:cBhvr>
                                      <p:tavLst>
                                        <p:tav fmla="" tm="0">
                                          <p:val>
                                            <p:strVal val="0"/>
                                          </p:val>
                                        </p:tav>
                                        <p:tav fmla="" tm="100000">
                                          <p:val>
                                            <p:strVal val="#ppt_h"/>
                                          </p:val>
                                        </p:tav>
                                      </p:tavLst>
                                    </p:anim>
                                  </p:childTnLst>
                                </p:cTn>
                              </p:par>
                              <p:par>
                                <p:cTn fill="hold" nodeType="withEffect" presetClass="entr" presetID="23" presetSubtype="16">
                                  <p:stCondLst>
                                    <p:cond delay="0"/>
                                  </p:stCondLst>
                                  <p:childTnLst>
                                    <p:set>
                                      <p:cBhvr>
                                        <p:cTn dur="1" fill="hold">
                                          <p:stCondLst>
                                            <p:cond delay="0"/>
                                          </p:stCondLst>
                                        </p:cTn>
                                        <p:tgtEl>
                                          <p:spTgt spid="97"/>
                                        </p:tgtEl>
                                        <p:attrNameLst>
                                          <p:attrName>style.visibility</p:attrName>
                                        </p:attrNameLst>
                                      </p:cBhvr>
                                      <p:to>
                                        <p:strVal val="visible"/>
                                      </p:to>
                                    </p:set>
                                    <p:anim calcmode="lin" valueType="num">
                                      <p:cBhvr additive="base">
                                        <p:cTn dur="500"/>
                                        <p:tgtEl>
                                          <p:spTgt spid="97"/>
                                        </p:tgtEl>
                                        <p:attrNameLst>
                                          <p:attrName>ppt_w</p:attrName>
                                        </p:attrNameLst>
                                      </p:cBhvr>
                                      <p:tavLst>
                                        <p:tav fmla="" tm="0">
                                          <p:val>
                                            <p:strVal val="0"/>
                                          </p:val>
                                        </p:tav>
                                        <p:tav fmla="" tm="100000">
                                          <p:val>
                                            <p:strVal val="#ppt_w"/>
                                          </p:val>
                                        </p:tav>
                                      </p:tavLst>
                                    </p:anim>
                                    <p:anim calcmode="lin" valueType="num">
                                      <p:cBhvr additive="base">
                                        <p:cTn dur="500"/>
                                        <p:tgtEl>
                                          <p:spTgt spid="97"/>
                                        </p:tgtEl>
                                        <p:attrNameLst>
                                          <p:attrName>ppt_h</p:attrName>
                                        </p:attrNameLst>
                                      </p:cBhvr>
                                      <p:tavLst>
                                        <p:tav fmla="" tm="0">
                                          <p:val>
                                            <p:strVal val="0"/>
                                          </p:val>
                                        </p:tav>
                                        <p:tav fmla="" tm="100000">
                                          <p:val>
                                            <p:strVal val="#ppt_h"/>
                                          </p:val>
                                        </p:tav>
                                      </p:tavLst>
                                    </p:anim>
                                  </p:childTnLst>
                                </p:cTn>
                              </p:par>
                              <p:par>
                                <p:cTn fill="hold" nodeType="withEffect" presetClass="entr" presetID="23" presetSubtype="16">
                                  <p:stCondLst>
                                    <p:cond delay="0"/>
                                  </p:stCondLst>
                                  <p:childTnLst>
                                    <p:set>
                                      <p:cBhvr>
                                        <p:cTn dur="1" fill="hold">
                                          <p:stCondLst>
                                            <p:cond delay="0"/>
                                          </p:stCondLst>
                                        </p:cTn>
                                        <p:tgtEl>
                                          <p:spTgt spid="98"/>
                                        </p:tgtEl>
                                        <p:attrNameLst>
                                          <p:attrName>style.visibility</p:attrName>
                                        </p:attrNameLst>
                                      </p:cBhvr>
                                      <p:to>
                                        <p:strVal val="visible"/>
                                      </p:to>
                                    </p:set>
                                    <p:anim calcmode="lin" valueType="num">
                                      <p:cBhvr additive="base">
                                        <p:cTn dur="500"/>
                                        <p:tgtEl>
                                          <p:spTgt spid="98"/>
                                        </p:tgtEl>
                                        <p:attrNameLst>
                                          <p:attrName>ppt_w</p:attrName>
                                        </p:attrNameLst>
                                      </p:cBhvr>
                                      <p:tavLst>
                                        <p:tav fmla="" tm="0">
                                          <p:val>
                                            <p:strVal val="0"/>
                                          </p:val>
                                        </p:tav>
                                        <p:tav fmla="" tm="100000">
                                          <p:val>
                                            <p:strVal val="#ppt_w"/>
                                          </p:val>
                                        </p:tav>
                                      </p:tavLst>
                                    </p:anim>
                                    <p:anim calcmode="lin" valueType="num">
                                      <p:cBhvr additive="base">
                                        <p:cTn dur="500"/>
                                        <p:tgtEl>
                                          <p:spTgt spid="98"/>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cxnSp>
        <p:nvCxnSpPr>
          <p:cNvPr id="326" name="Google Shape;326;p10"/>
          <p:cNvCxnSpPr/>
          <p:nvPr/>
        </p:nvCxnSpPr>
        <p:spPr>
          <a:xfrm>
            <a:off x="-5550" y="354125"/>
            <a:ext cx="9155100" cy="0"/>
          </a:xfrm>
          <a:prstGeom prst="straightConnector1">
            <a:avLst/>
          </a:prstGeom>
          <a:noFill/>
          <a:ln cap="flat" cmpd="sng" w="19050">
            <a:solidFill>
              <a:srgbClr val="002B65"/>
            </a:solidFill>
            <a:prstDash val="solid"/>
            <a:round/>
            <a:headEnd len="sm" w="sm" type="none"/>
            <a:tailEnd len="sm" w="sm" type="none"/>
          </a:ln>
        </p:spPr>
      </p:cxnSp>
      <p:sp>
        <p:nvSpPr>
          <p:cNvPr id="327" name="Google Shape;327;p10"/>
          <p:cNvSpPr txBox="1"/>
          <p:nvPr/>
        </p:nvSpPr>
        <p:spPr>
          <a:xfrm>
            <a:off x="73975" y="0"/>
            <a:ext cx="74352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vi-VN" sz="1400" u="none" cap="none" strike="noStrike">
                <a:solidFill>
                  <a:srgbClr val="002B65"/>
                </a:solidFill>
                <a:latin typeface="Roboto"/>
                <a:ea typeface="Roboto"/>
                <a:cs typeface="Roboto"/>
                <a:sym typeface="Roboto"/>
              </a:rPr>
              <a:t>Value, Variability trong Grab Food</a:t>
            </a:r>
            <a:endParaRPr/>
          </a:p>
        </p:txBody>
      </p:sp>
      <p:cxnSp>
        <p:nvCxnSpPr>
          <p:cNvPr id="328" name="Google Shape;328;p10"/>
          <p:cNvCxnSpPr/>
          <p:nvPr/>
        </p:nvCxnSpPr>
        <p:spPr>
          <a:xfrm>
            <a:off x="-21300" y="4855975"/>
            <a:ext cx="2875200" cy="0"/>
          </a:xfrm>
          <a:prstGeom prst="straightConnector1">
            <a:avLst/>
          </a:prstGeom>
          <a:noFill/>
          <a:ln cap="flat" cmpd="sng" w="9525">
            <a:solidFill>
              <a:srgbClr val="002B65"/>
            </a:solidFill>
            <a:prstDash val="solid"/>
            <a:round/>
            <a:headEnd len="sm" w="sm" type="none"/>
            <a:tailEnd len="sm" w="sm" type="none"/>
          </a:ln>
        </p:spPr>
      </p:cxnSp>
      <p:cxnSp>
        <p:nvCxnSpPr>
          <p:cNvPr id="329" name="Google Shape;329;p10"/>
          <p:cNvCxnSpPr/>
          <p:nvPr/>
        </p:nvCxnSpPr>
        <p:spPr>
          <a:xfrm>
            <a:off x="6268800" y="4855975"/>
            <a:ext cx="2875200" cy="0"/>
          </a:xfrm>
          <a:prstGeom prst="straightConnector1">
            <a:avLst/>
          </a:prstGeom>
          <a:noFill/>
          <a:ln cap="flat" cmpd="sng" w="9525">
            <a:solidFill>
              <a:srgbClr val="002B65"/>
            </a:solidFill>
            <a:prstDash val="solid"/>
            <a:round/>
            <a:headEnd len="sm" w="sm" type="none"/>
            <a:tailEnd len="sm" w="sm" type="none"/>
          </a:ln>
        </p:spPr>
      </p:cxnSp>
      <p:sp>
        <p:nvSpPr>
          <p:cNvPr id="330" name="Google Shape;330;p10"/>
          <p:cNvSpPr txBox="1"/>
          <p:nvPr>
            <p:ph idx="12" type="sldNum"/>
          </p:nvPr>
        </p:nvSpPr>
        <p:spPr>
          <a:xfrm>
            <a:off x="7086600" y="4868863"/>
            <a:ext cx="2057400" cy="274637"/>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000"/>
              <a:buNone/>
            </a:pPr>
            <a:r>
              <a:rPr b="1" lang="vi-VN" sz="1000">
                <a:solidFill>
                  <a:srgbClr val="002B65"/>
                </a:solidFill>
              </a:rPr>
              <a:t>9</a:t>
            </a:r>
            <a:endParaRPr/>
          </a:p>
        </p:txBody>
      </p:sp>
      <p:cxnSp>
        <p:nvCxnSpPr>
          <p:cNvPr id="331" name="Google Shape;331;p10"/>
          <p:cNvCxnSpPr/>
          <p:nvPr/>
        </p:nvCxnSpPr>
        <p:spPr>
          <a:xfrm>
            <a:off x="4572000" y="354125"/>
            <a:ext cx="0" cy="4501850"/>
          </a:xfrm>
          <a:prstGeom prst="straightConnector1">
            <a:avLst/>
          </a:prstGeom>
          <a:noFill/>
          <a:ln cap="flat" cmpd="sng" w="19050">
            <a:solidFill>
              <a:srgbClr val="002B65"/>
            </a:solidFill>
            <a:prstDash val="dash"/>
            <a:round/>
            <a:headEnd len="sm" w="sm" type="none"/>
            <a:tailEnd len="sm" w="sm" type="none"/>
          </a:ln>
        </p:spPr>
      </p:cxnSp>
      <p:pic>
        <p:nvPicPr>
          <p:cNvPr descr="Goods - Free commerce and shopping icons" id="332" name="Google Shape;332;p10"/>
          <p:cNvPicPr preferRelativeResize="0"/>
          <p:nvPr/>
        </p:nvPicPr>
        <p:blipFill rotWithShape="1">
          <a:blip r:embed="rId3">
            <a:alphaModFix/>
          </a:blip>
          <a:srcRect b="0" l="0" r="0" t="0"/>
          <a:stretch/>
        </p:blipFill>
        <p:spPr>
          <a:xfrm>
            <a:off x="-841362" y="4024961"/>
            <a:ext cx="65939" cy="65939"/>
          </a:xfrm>
          <a:prstGeom prst="rect">
            <a:avLst/>
          </a:prstGeom>
          <a:noFill/>
          <a:ln>
            <a:noFill/>
          </a:ln>
        </p:spPr>
      </p:pic>
      <p:sp>
        <p:nvSpPr>
          <p:cNvPr id="333" name="Google Shape;333;p10"/>
          <p:cNvSpPr/>
          <p:nvPr/>
        </p:nvSpPr>
        <p:spPr>
          <a:xfrm>
            <a:off x="73974" y="3957237"/>
            <a:ext cx="4393478" cy="626913"/>
          </a:xfrm>
          <a:prstGeom prst="roundRect">
            <a:avLst>
              <a:gd fmla="val 16667"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just">
              <a:lnSpc>
                <a:spcPct val="100000"/>
              </a:lnSpc>
              <a:spcBef>
                <a:spcPts val="0"/>
              </a:spcBef>
              <a:spcAft>
                <a:spcPts val="0"/>
              </a:spcAft>
              <a:buClr>
                <a:srgbClr val="000000"/>
              </a:buClr>
              <a:buSzPts val="1000"/>
              <a:buFont typeface="Arial"/>
              <a:buNone/>
            </a:pPr>
            <a:r>
              <a:rPr b="0" i="0" lang="vi-VN" sz="1000" u="none" cap="none" strike="noStrike">
                <a:solidFill>
                  <a:schemeClr val="dk1"/>
                </a:solidFill>
                <a:latin typeface="Arial"/>
                <a:ea typeface="Arial"/>
                <a:cs typeface="Arial"/>
                <a:sym typeface="Arial"/>
              </a:rPr>
              <a:t>Grab duy trì các mô hình </a:t>
            </a:r>
            <a:r>
              <a:rPr b="1" i="0" lang="vi-VN" sz="1000" u="none" cap="none" strike="noStrike">
                <a:solidFill>
                  <a:srgbClr val="DD7E6B"/>
                </a:solidFill>
                <a:latin typeface="Arial"/>
                <a:ea typeface="Arial"/>
                <a:cs typeface="Arial"/>
                <a:sym typeface="Arial"/>
              </a:rPr>
              <a:t>phân tích linh hoạt </a:t>
            </a:r>
            <a:r>
              <a:rPr b="0" i="0" lang="vi-VN" sz="1000" u="none" cap="none" strike="noStrike">
                <a:solidFill>
                  <a:schemeClr val="dk1"/>
                </a:solidFill>
                <a:latin typeface="Arial"/>
                <a:ea typeface="Arial"/>
                <a:cs typeface="Arial"/>
                <a:sym typeface="Arial"/>
              </a:rPr>
              <a:t>và hệ </a:t>
            </a:r>
            <a:r>
              <a:rPr b="1" i="0" lang="vi-VN" sz="1000" u="none" cap="none" strike="noStrike">
                <a:solidFill>
                  <a:srgbClr val="DD7E6B"/>
                </a:solidFill>
                <a:latin typeface="Arial"/>
                <a:ea typeface="Arial"/>
                <a:cs typeface="Arial"/>
                <a:sym typeface="Arial"/>
              </a:rPr>
              <a:t>thống giám sát liên tục </a:t>
            </a:r>
            <a:r>
              <a:rPr b="0" i="0" lang="vi-VN" sz="1000" u="none" cap="none" strike="noStrike">
                <a:solidFill>
                  <a:schemeClr val="dk1"/>
                </a:solidFill>
                <a:latin typeface="Arial"/>
                <a:ea typeface="Arial"/>
                <a:cs typeface="Arial"/>
                <a:sym typeface="Arial"/>
              </a:rPr>
              <a:t>để phát hiện và thích nghi với những biến đổi không ngừng, đảm bảo dịch vụ hoạt động hiệu quả trong mọi điều kiện.</a:t>
            </a:r>
            <a:endParaRPr/>
          </a:p>
        </p:txBody>
      </p:sp>
      <p:sp>
        <p:nvSpPr>
          <p:cNvPr id="334" name="Google Shape;334;p10"/>
          <p:cNvSpPr/>
          <p:nvPr/>
        </p:nvSpPr>
        <p:spPr>
          <a:xfrm>
            <a:off x="5474132" y="431651"/>
            <a:ext cx="2633652" cy="338400"/>
          </a:xfrm>
          <a:prstGeom prst="roundRect">
            <a:avLst>
              <a:gd fmla="val 16667" name="adj"/>
            </a:avLst>
          </a:prstGeom>
          <a:solidFill>
            <a:srgbClr val="44546A"/>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vi-VN" sz="1300" u="none" cap="none" strike="noStrike">
                <a:solidFill>
                  <a:schemeClr val="lt1"/>
                </a:solidFill>
                <a:latin typeface="Roboto"/>
                <a:ea typeface="Roboto"/>
                <a:cs typeface="Roboto"/>
                <a:sym typeface="Roboto"/>
              </a:rPr>
              <a:t>Value</a:t>
            </a:r>
            <a:endParaRPr b="1" i="0" sz="1300" u="none" cap="none" strike="noStrike">
              <a:solidFill>
                <a:schemeClr val="lt1"/>
              </a:solidFill>
              <a:latin typeface="Roboto"/>
              <a:ea typeface="Roboto"/>
              <a:cs typeface="Roboto"/>
              <a:sym typeface="Roboto"/>
            </a:endParaRPr>
          </a:p>
        </p:txBody>
      </p:sp>
      <p:sp>
        <p:nvSpPr>
          <p:cNvPr id="335" name="Google Shape;335;p10"/>
          <p:cNvSpPr/>
          <p:nvPr/>
        </p:nvSpPr>
        <p:spPr>
          <a:xfrm>
            <a:off x="4638313" y="874894"/>
            <a:ext cx="4393478" cy="626913"/>
          </a:xfrm>
          <a:prstGeom prst="roundRect">
            <a:avLst>
              <a:gd fmla="val 16667" name="adj"/>
            </a:avLst>
          </a:prstGeom>
          <a:noFill/>
          <a:ln cap="flat" cmpd="sng" w="9525">
            <a:solidFill>
              <a:srgbClr val="EA9999"/>
            </a:solidFill>
            <a:prstDash val="dash"/>
            <a:round/>
            <a:headEnd len="sm" w="sm" type="none"/>
            <a:tailEnd len="sm" w="sm" type="none"/>
          </a:ln>
        </p:spPr>
        <p:txBody>
          <a:bodyPr anchorCtr="0" anchor="ctr" bIns="91425" lIns="91425" spcFirstLastPara="1" rIns="91425" wrap="square" tIns="91425">
            <a:noAutofit/>
          </a:bodyPr>
          <a:lstStyle/>
          <a:p>
            <a:pPr indent="0" lvl="0" marL="0" marR="0" rtl="0" algn="just">
              <a:lnSpc>
                <a:spcPct val="100000"/>
              </a:lnSpc>
              <a:spcBef>
                <a:spcPts val="0"/>
              </a:spcBef>
              <a:spcAft>
                <a:spcPts val="0"/>
              </a:spcAft>
              <a:buClr>
                <a:srgbClr val="000000"/>
              </a:buClr>
              <a:buSzPts val="1000"/>
              <a:buFont typeface="Arial"/>
              <a:buNone/>
            </a:pPr>
            <a:r>
              <a:rPr b="0" i="0" lang="vi-VN" sz="1000" u="none" cap="none" strike="noStrike">
                <a:solidFill>
                  <a:schemeClr val="dk1"/>
                </a:solidFill>
                <a:latin typeface="Arial"/>
                <a:ea typeface="Arial"/>
                <a:cs typeface="Arial"/>
                <a:sym typeface="Arial"/>
              </a:rPr>
              <a:t>Giúp đề xuất món ăn </a:t>
            </a:r>
            <a:r>
              <a:rPr b="1" i="0" lang="vi-VN" sz="1000" u="none" cap="none" strike="noStrike">
                <a:solidFill>
                  <a:srgbClr val="DD7E6B"/>
                </a:solidFill>
                <a:latin typeface="Arial"/>
                <a:ea typeface="Arial"/>
                <a:cs typeface="Arial"/>
                <a:sym typeface="Arial"/>
              </a:rPr>
              <a:t>cá nhân hóa </a:t>
            </a:r>
            <a:r>
              <a:rPr b="0" i="0" lang="vi-VN" sz="1000" u="none" cap="none" strike="noStrike">
                <a:solidFill>
                  <a:schemeClr val="dk1"/>
                </a:solidFill>
                <a:latin typeface="Arial"/>
                <a:ea typeface="Arial"/>
                <a:cs typeface="Arial"/>
                <a:sym typeface="Arial"/>
              </a:rPr>
              <a:t>theo thói quen, </a:t>
            </a:r>
            <a:r>
              <a:rPr b="1" i="0" lang="vi-VN" sz="1000" u="none" cap="none" strike="noStrike">
                <a:solidFill>
                  <a:srgbClr val="DD7E6B"/>
                </a:solidFill>
                <a:latin typeface="Arial"/>
                <a:ea typeface="Arial"/>
                <a:cs typeface="Arial"/>
                <a:sym typeface="Arial"/>
              </a:rPr>
              <a:t>dự đoán nhu cầu </a:t>
            </a:r>
            <a:r>
              <a:rPr b="0" i="0" lang="vi-VN" sz="1000" u="none" cap="none" strike="noStrike">
                <a:solidFill>
                  <a:schemeClr val="dk1"/>
                </a:solidFill>
                <a:latin typeface="Arial"/>
                <a:ea typeface="Arial"/>
                <a:cs typeface="Arial"/>
                <a:sym typeface="Arial"/>
              </a:rPr>
              <a:t>tăng đột biến theo khu vực để điều phối tài xế, </a:t>
            </a:r>
            <a:r>
              <a:rPr b="1" i="0" lang="vi-VN" sz="1000" u="none" cap="none" strike="noStrike">
                <a:solidFill>
                  <a:srgbClr val="DD7E6B"/>
                </a:solidFill>
                <a:latin typeface="Arial"/>
                <a:ea typeface="Arial"/>
                <a:cs typeface="Arial"/>
                <a:sym typeface="Arial"/>
              </a:rPr>
              <a:t>tối ưu</a:t>
            </a:r>
            <a:r>
              <a:rPr b="0" i="0" lang="vi-VN" sz="1000" u="none" cap="none" strike="noStrike">
                <a:solidFill>
                  <a:schemeClr val="dk1"/>
                </a:solidFill>
                <a:latin typeface="Arial"/>
                <a:ea typeface="Arial"/>
                <a:cs typeface="Arial"/>
                <a:sym typeface="Arial"/>
              </a:rPr>
              <a:t> </a:t>
            </a:r>
            <a:r>
              <a:rPr b="1" i="0" lang="vi-VN" sz="1000" u="none" cap="none" strike="noStrike">
                <a:solidFill>
                  <a:srgbClr val="DD7E6B"/>
                </a:solidFill>
                <a:latin typeface="Arial"/>
                <a:ea typeface="Arial"/>
                <a:cs typeface="Arial"/>
                <a:sym typeface="Arial"/>
              </a:rPr>
              <a:t>hiệu quả vận hành</a:t>
            </a:r>
            <a:endParaRPr b="1" i="0" sz="1000" u="none" cap="none" strike="noStrike">
              <a:solidFill>
                <a:srgbClr val="DD7E6B"/>
              </a:solidFill>
              <a:latin typeface="Arial"/>
              <a:ea typeface="Arial"/>
              <a:cs typeface="Arial"/>
              <a:sym typeface="Arial"/>
            </a:endParaRPr>
          </a:p>
        </p:txBody>
      </p:sp>
      <p:sp>
        <p:nvSpPr>
          <p:cNvPr id="336" name="Google Shape;336;p10"/>
          <p:cNvSpPr/>
          <p:nvPr/>
        </p:nvSpPr>
        <p:spPr>
          <a:xfrm>
            <a:off x="4638313" y="3957237"/>
            <a:ext cx="4393478" cy="626913"/>
          </a:xfrm>
          <a:prstGeom prst="roundRect">
            <a:avLst>
              <a:gd fmla="val 16667"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just">
              <a:lnSpc>
                <a:spcPct val="100000"/>
              </a:lnSpc>
              <a:spcBef>
                <a:spcPts val="0"/>
              </a:spcBef>
              <a:spcAft>
                <a:spcPts val="0"/>
              </a:spcAft>
              <a:buClr>
                <a:srgbClr val="000000"/>
              </a:buClr>
              <a:buSzPts val="1000"/>
              <a:buFont typeface="Arial"/>
              <a:buNone/>
            </a:pPr>
            <a:r>
              <a:rPr b="0" i="0" lang="vi-VN" sz="1000" u="none" cap="none" strike="noStrike">
                <a:solidFill>
                  <a:schemeClr val="dk1"/>
                </a:solidFill>
                <a:latin typeface="Arial"/>
                <a:ea typeface="Arial"/>
                <a:cs typeface="Arial"/>
                <a:sym typeface="Arial"/>
              </a:rPr>
              <a:t>Grab sử dụng các thuật toán </a:t>
            </a:r>
            <a:r>
              <a:rPr b="1" i="0" lang="vi-VN" sz="1000" u="none" cap="none" strike="noStrike">
                <a:solidFill>
                  <a:srgbClr val="DD7E6B"/>
                </a:solidFill>
                <a:latin typeface="Arial"/>
                <a:ea typeface="Arial"/>
                <a:cs typeface="Arial"/>
                <a:sym typeface="Arial"/>
              </a:rPr>
              <a:t>học máy </a:t>
            </a:r>
            <a:r>
              <a:rPr b="0" i="0" lang="vi-VN" sz="1000" u="none" cap="none" strike="noStrike">
                <a:solidFill>
                  <a:schemeClr val="dk1"/>
                </a:solidFill>
                <a:latin typeface="Arial"/>
                <a:ea typeface="Arial"/>
                <a:cs typeface="Arial"/>
                <a:sym typeface="Arial"/>
              </a:rPr>
              <a:t>để </a:t>
            </a:r>
            <a:r>
              <a:rPr b="1" i="0" lang="vi-VN" sz="1000" u="none" cap="none" strike="noStrike">
                <a:solidFill>
                  <a:srgbClr val="DD7E6B"/>
                </a:solidFill>
                <a:latin typeface="Arial"/>
                <a:ea typeface="Arial"/>
                <a:cs typeface="Arial"/>
                <a:sym typeface="Arial"/>
              </a:rPr>
              <a:t>phân tích dữ liệu giao hàng</a:t>
            </a:r>
            <a:r>
              <a:rPr b="0" i="0" lang="vi-VN" sz="1000" u="none" cap="none" strike="noStrike">
                <a:solidFill>
                  <a:schemeClr val="dk1"/>
                </a:solidFill>
                <a:latin typeface="Arial"/>
                <a:ea typeface="Arial"/>
                <a:cs typeface="Arial"/>
                <a:sym typeface="Arial"/>
              </a:rPr>
              <a:t>, nhanh chóng xác định các mẫu và xu hướng, hành vi</a:t>
            </a:r>
            <a:endParaRPr b="0" i="0" sz="1000" u="none" cap="none" strike="noStrike">
              <a:solidFill>
                <a:schemeClr val="dk1"/>
              </a:solidFill>
              <a:latin typeface="Arial"/>
              <a:ea typeface="Arial"/>
              <a:cs typeface="Arial"/>
              <a:sym typeface="Arial"/>
            </a:endParaRPr>
          </a:p>
        </p:txBody>
      </p:sp>
      <p:sp>
        <p:nvSpPr>
          <p:cNvPr id="337" name="Google Shape;337;p10"/>
          <p:cNvSpPr txBox="1"/>
          <p:nvPr/>
        </p:nvSpPr>
        <p:spPr>
          <a:xfrm>
            <a:off x="5180224" y="1574950"/>
            <a:ext cx="3859526" cy="6617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vi-VN" sz="1000" u="none" cap="none" strike="noStrike">
                <a:solidFill>
                  <a:srgbClr val="DD7E6B"/>
                </a:solidFill>
                <a:latin typeface="Arial"/>
                <a:ea typeface="Arial"/>
                <a:cs typeface="Arial"/>
                <a:sym typeface="Arial"/>
              </a:rPr>
              <a:t>Hệ thống đề xuất</a:t>
            </a:r>
            <a:endParaRPr b="1" i="0" sz="1000" u="none" cap="none" strike="noStrike">
              <a:solidFill>
                <a:srgbClr val="DD7E6B"/>
              </a:solidFill>
              <a:latin typeface="Arial"/>
              <a:ea typeface="Arial"/>
              <a:cs typeface="Arial"/>
              <a:sym typeface="Arial"/>
            </a:endParaRPr>
          </a:p>
          <a:p>
            <a:pPr indent="0" lvl="0" marL="0" marR="0" rtl="0" algn="l">
              <a:lnSpc>
                <a:spcPct val="100000"/>
              </a:lnSpc>
              <a:spcBef>
                <a:spcPts val="0"/>
              </a:spcBef>
              <a:spcAft>
                <a:spcPts val="0"/>
              </a:spcAft>
              <a:buNone/>
            </a:pPr>
            <a:r>
              <a:rPr b="1" i="0" lang="vi-VN" sz="900" u="none" cap="none" strike="noStrike">
                <a:solidFill>
                  <a:schemeClr val="dk1"/>
                </a:solidFill>
                <a:latin typeface="Arial"/>
                <a:ea typeface="Arial"/>
                <a:cs typeface="Arial"/>
                <a:sym typeface="Arial"/>
              </a:rPr>
              <a:t>Dữ liệu → Hiểu hành vi → Cá nhân hoá → Hài lòng người dùng</a:t>
            </a:r>
            <a:endParaRPr b="1" i="0" sz="9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rPr b="0" i="0" lang="vi-VN" sz="900" u="none" cap="none" strike="noStrike">
                <a:solidFill>
                  <a:schemeClr val="dk1"/>
                </a:solidFill>
                <a:latin typeface="Arial"/>
                <a:ea typeface="Arial"/>
                <a:cs typeface="Arial"/>
                <a:sym typeface="Arial"/>
              </a:rPr>
              <a:t>Ví dụ: Đề xuất món đúng khẩu vị, thói quen, thời điểm → tăng tỷ lệ click, đặt món; Người dùng cảm thấy được “hiểu” → tăng sự trung thành,..</a:t>
            </a:r>
            <a:endParaRPr b="0" i="0" sz="800" u="none" cap="none" strike="noStrike">
              <a:solidFill>
                <a:schemeClr val="dk1"/>
              </a:solidFill>
              <a:latin typeface="Arial"/>
              <a:ea typeface="Arial"/>
              <a:cs typeface="Arial"/>
              <a:sym typeface="Arial"/>
            </a:endParaRPr>
          </a:p>
        </p:txBody>
      </p:sp>
      <p:sp>
        <p:nvSpPr>
          <p:cNvPr id="338" name="Google Shape;338;p10"/>
          <p:cNvSpPr txBox="1"/>
          <p:nvPr/>
        </p:nvSpPr>
        <p:spPr>
          <a:xfrm>
            <a:off x="5180224" y="2290291"/>
            <a:ext cx="3859526" cy="6617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vi-VN" sz="1000" u="none" cap="none" strike="noStrike">
                <a:solidFill>
                  <a:srgbClr val="DD7E6B"/>
                </a:solidFill>
                <a:latin typeface="Arial"/>
                <a:ea typeface="Arial"/>
                <a:cs typeface="Arial"/>
                <a:sym typeface="Arial"/>
              </a:rPr>
              <a:t>Tăng tỷ lệ thanh toán</a:t>
            </a:r>
            <a:endParaRPr b="1" i="0" sz="1000" u="none" cap="none" strike="noStrike">
              <a:solidFill>
                <a:srgbClr val="DD7E6B"/>
              </a:solidFill>
              <a:latin typeface="Arial"/>
              <a:ea typeface="Arial"/>
              <a:cs typeface="Arial"/>
              <a:sym typeface="Arial"/>
            </a:endParaRPr>
          </a:p>
          <a:p>
            <a:pPr indent="0" lvl="0" marL="0" marR="0" rtl="0" algn="l">
              <a:lnSpc>
                <a:spcPct val="100000"/>
              </a:lnSpc>
              <a:spcBef>
                <a:spcPts val="0"/>
              </a:spcBef>
              <a:spcAft>
                <a:spcPts val="0"/>
              </a:spcAft>
              <a:buNone/>
            </a:pPr>
            <a:r>
              <a:rPr b="1" i="0" lang="vi-VN" sz="900" u="none" cap="none" strike="noStrike">
                <a:solidFill>
                  <a:schemeClr val="dk1"/>
                </a:solidFill>
                <a:latin typeface="Arial"/>
                <a:ea typeface="Arial"/>
                <a:cs typeface="Arial"/>
                <a:sym typeface="Arial"/>
              </a:rPr>
              <a:t>Dữ liệu → Phân tích hành trình thanh toán → Gỡ rào cản</a:t>
            </a:r>
            <a:endParaRPr b="1" i="0" sz="9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rPr b="0" i="0" lang="vi-VN" sz="900" u="none" cap="none" strike="noStrike">
                <a:solidFill>
                  <a:schemeClr val="dk1"/>
                </a:solidFill>
                <a:latin typeface="Arial"/>
                <a:ea typeface="Arial"/>
                <a:cs typeface="Arial"/>
                <a:sym typeface="Arial"/>
              </a:rPr>
              <a:t>Ví dụ: Giảm lỗi hệ thống -&gt; Tăng niềm tin và sự trung; Hệ thống có thể phát hiện ý định bỏ giỏ → gợi ý khuyến mãi, hỗ trợ kỹ thuật tức thì,..</a:t>
            </a:r>
            <a:endParaRPr b="0" i="0" sz="800" u="none" cap="none" strike="noStrike">
              <a:solidFill>
                <a:schemeClr val="dk1"/>
              </a:solidFill>
              <a:latin typeface="Arial"/>
              <a:ea typeface="Arial"/>
              <a:cs typeface="Arial"/>
              <a:sym typeface="Arial"/>
            </a:endParaRPr>
          </a:p>
        </p:txBody>
      </p:sp>
      <p:sp>
        <p:nvSpPr>
          <p:cNvPr id="339" name="Google Shape;339;p10"/>
          <p:cNvSpPr txBox="1"/>
          <p:nvPr/>
        </p:nvSpPr>
        <p:spPr>
          <a:xfrm>
            <a:off x="5180224" y="3005631"/>
            <a:ext cx="3894201" cy="93871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vi-VN" sz="1000" u="none" cap="none" strike="noStrike">
                <a:solidFill>
                  <a:srgbClr val="DD7E6B"/>
                </a:solidFill>
                <a:latin typeface="Arial"/>
                <a:ea typeface="Arial"/>
                <a:cs typeface="Arial"/>
                <a:sym typeface="Arial"/>
              </a:rPr>
              <a:t>Hiệu quả vận hành</a:t>
            </a:r>
            <a:endParaRPr b="1" i="0" sz="1000" u="none" cap="none" strike="noStrike">
              <a:solidFill>
                <a:srgbClr val="DD7E6B"/>
              </a:solidFill>
              <a:latin typeface="Arial"/>
              <a:ea typeface="Arial"/>
              <a:cs typeface="Arial"/>
              <a:sym typeface="Arial"/>
            </a:endParaRPr>
          </a:p>
          <a:p>
            <a:pPr indent="0" lvl="0" marL="0" marR="0" rtl="0" algn="l">
              <a:lnSpc>
                <a:spcPct val="100000"/>
              </a:lnSpc>
              <a:spcBef>
                <a:spcPts val="0"/>
              </a:spcBef>
              <a:spcAft>
                <a:spcPts val="0"/>
              </a:spcAft>
              <a:buNone/>
            </a:pPr>
            <a:r>
              <a:rPr b="1" i="0" lang="vi-VN" sz="900" u="none" cap="none" strike="noStrike">
                <a:solidFill>
                  <a:schemeClr val="dk1"/>
                </a:solidFill>
                <a:latin typeface="Arial"/>
                <a:ea typeface="Arial"/>
                <a:cs typeface="Arial"/>
                <a:sym typeface="Arial"/>
              </a:rPr>
              <a:t>Dữ liệu → Dự báo nhu cầu + tối ưu quy trình</a:t>
            </a:r>
            <a:endParaRPr b="1" i="0" sz="9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rPr b="0" i="0" lang="vi-VN" sz="900" u="none" cap="none" strike="noStrike">
                <a:solidFill>
                  <a:schemeClr val="dk1"/>
                </a:solidFill>
                <a:latin typeface="Arial"/>
                <a:ea typeface="Arial"/>
                <a:cs typeface="Arial"/>
                <a:sym typeface="Arial"/>
              </a:rPr>
              <a:t>Ví dụ: Dựa trên vị trí tài xế và điều kiện giao thông → tự động phân công tài xế phù hợp và chọn nhà hàng có tốc độ chuẩn bị nhanh nhất; Dữ liệu lịch sử giờ cao điểm và thời tiết → dự báo khu vực có nhu cầu cao, giúp phân bổ tài xế trước</a:t>
            </a:r>
            <a:endParaRPr b="0" i="0" sz="900" u="none" cap="none" strike="noStrike">
              <a:solidFill>
                <a:schemeClr val="dk1"/>
              </a:solidFill>
              <a:latin typeface="Arial"/>
              <a:ea typeface="Arial"/>
              <a:cs typeface="Arial"/>
              <a:sym typeface="Arial"/>
            </a:endParaRPr>
          </a:p>
        </p:txBody>
      </p:sp>
      <p:pic>
        <p:nvPicPr>
          <p:cNvPr id="340" name="Google Shape;340;p10"/>
          <p:cNvPicPr preferRelativeResize="0"/>
          <p:nvPr/>
        </p:nvPicPr>
        <p:blipFill rotWithShape="1">
          <a:blip r:embed="rId4">
            <a:alphaModFix/>
          </a:blip>
          <a:srcRect b="0" l="0" r="0" t="0"/>
          <a:stretch/>
        </p:blipFill>
        <p:spPr>
          <a:xfrm>
            <a:off x="4614634" y="1719220"/>
            <a:ext cx="637814" cy="530337"/>
          </a:xfrm>
          <a:prstGeom prst="rect">
            <a:avLst/>
          </a:prstGeom>
          <a:noFill/>
          <a:ln>
            <a:noFill/>
          </a:ln>
        </p:spPr>
      </p:pic>
      <p:pic>
        <p:nvPicPr>
          <p:cNvPr descr="Vector Payment Icon 350497 Vector Art at Vecteezy" id="341" name="Google Shape;341;p10"/>
          <p:cNvPicPr preferRelativeResize="0"/>
          <p:nvPr/>
        </p:nvPicPr>
        <p:blipFill rotWithShape="1">
          <a:blip r:embed="rId5">
            <a:alphaModFix/>
          </a:blip>
          <a:srcRect b="0" l="0" r="0" t="0"/>
          <a:stretch/>
        </p:blipFill>
        <p:spPr>
          <a:xfrm>
            <a:off x="4669188" y="2374900"/>
            <a:ext cx="552449" cy="552449"/>
          </a:xfrm>
          <a:prstGeom prst="rect">
            <a:avLst/>
          </a:prstGeom>
          <a:noFill/>
          <a:ln>
            <a:noFill/>
          </a:ln>
        </p:spPr>
      </p:pic>
      <p:pic>
        <p:nvPicPr>
          <p:cNvPr descr="Idea Detailed Flat Circular Flat icon" id="342" name="Google Shape;342;p10"/>
          <p:cNvPicPr preferRelativeResize="0"/>
          <p:nvPr/>
        </p:nvPicPr>
        <p:blipFill rotWithShape="1">
          <a:blip r:embed="rId6">
            <a:alphaModFix/>
          </a:blip>
          <a:srcRect b="0" l="0" r="0" t="0"/>
          <a:stretch/>
        </p:blipFill>
        <p:spPr>
          <a:xfrm>
            <a:off x="4697797" y="3231211"/>
            <a:ext cx="471487" cy="471487"/>
          </a:xfrm>
          <a:prstGeom prst="rect">
            <a:avLst/>
          </a:prstGeom>
          <a:noFill/>
          <a:ln>
            <a:noFill/>
          </a:ln>
        </p:spPr>
      </p:pic>
      <p:sp>
        <p:nvSpPr>
          <p:cNvPr id="343" name="Google Shape;343;p10"/>
          <p:cNvSpPr/>
          <p:nvPr/>
        </p:nvSpPr>
        <p:spPr>
          <a:xfrm>
            <a:off x="73974" y="874894"/>
            <a:ext cx="4393478" cy="626913"/>
          </a:xfrm>
          <a:prstGeom prst="roundRect">
            <a:avLst>
              <a:gd fmla="val 16667" name="adj"/>
            </a:avLst>
          </a:prstGeom>
          <a:noFill/>
          <a:ln cap="flat" cmpd="sng" w="9525">
            <a:solidFill>
              <a:srgbClr val="EA9999"/>
            </a:solidFill>
            <a:prstDash val="dash"/>
            <a:round/>
            <a:headEnd len="sm" w="sm" type="none"/>
            <a:tailEnd len="sm" w="sm" type="none"/>
          </a:ln>
        </p:spPr>
        <p:txBody>
          <a:bodyPr anchorCtr="0" anchor="ctr" bIns="91425" lIns="91425" spcFirstLastPara="1" rIns="91425" wrap="square" tIns="91425">
            <a:noAutofit/>
          </a:bodyPr>
          <a:lstStyle/>
          <a:p>
            <a:pPr indent="0" lvl="0" marL="0" marR="0" rtl="0" algn="just">
              <a:lnSpc>
                <a:spcPct val="100000"/>
              </a:lnSpc>
              <a:spcBef>
                <a:spcPts val="0"/>
              </a:spcBef>
              <a:spcAft>
                <a:spcPts val="0"/>
              </a:spcAft>
              <a:buClr>
                <a:srgbClr val="000000"/>
              </a:buClr>
              <a:buSzPts val="1000"/>
              <a:buFont typeface="Arial"/>
              <a:buNone/>
            </a:pPr>
            <a:r>
              <a:rPr b="0" i="0" lang="vi-VN" sz="1000" u="none" cap="none" strike="noStrike">
                <a:solidFill>
                  <a:schemeClr val="dk1"/>
                </a:solidFill>
                <a:latin typeface="Arial"/>
                <a:ea typeface="Arial"/>
                <a:cs typeface="Arial"/>
                <a:sym typeface="Arial"/>
              </a:rPr>
              <a:t>Variability phản ánh tính </a:t>
            </a:r>
            <a:r>
              <a:rPr b="1" i="0" lang="vi-VN" sz="1000" u="none" cap="none" strike="noStrike">
                <a:solidFill>
                  <a:srgbClr val="DD7E6B"/>
                </a:solidFill>
                <a:latin typeface="Arial"/>
                <a:ea typeface="Arial"/>
                <a:cs typeface="Arial"/>
                <a:sym typeface="Arial"/>
              </a:rPr>
              <a:t>biến đổi liên tục</a:t>
            </a:r>
            <a:r>
              <a:rPr b="0" i="0" lang="vi-VN" sz="1000" u="none" cap="none" strike="noStrike">
                <a:solidFill>
                  <a:schemeClr val="dk1"/>
                </a:solidFill>
                <a:latin typeface="Arial"/>
                <a:ea typeface="Arial"/>
                <a:cs typeface="Arial"/>
                <a:sym typeface="Arial"/>
              </a:rPr>
              <a:t> và </a:t>
            </a:r>
            <a:r>
              <a:rPr b="1" i="0" lang="vi-VN" sz="1000" u="none" cap="none" strike="noStrike">
                <a:solidFill>
                  <a:srgbClr val="DD7E6B"/>
                </a:solidFill>
                <a:latin typeface="Arial"/>
                <a:ea typeface="Arial"/>
                <a:cs typeface="Arial"/>
                <a:sym typeface="Arial"/>
              </a:rPr>
              <a:t>không nhất quán </a:t>
            </a:r>
            <a:r>
              <a:rPr b="0" i="0" lang="vi-VN" sz="1000" u="none" cap="none" strike="noStrike">
                <a:solidFill>
                  <a:schemeClr val="dk1"/>
                </a:solidFill>
                <a:latin typeface="Arial"/>
                <a:ea typeface="Arial"/>
                <a:cs typeface="Arial"/>
                <a:sym typeface="Arial"/>
              </a:rPr>
              <a:t>của dữ liệu, buộc hệ thống GrabFood phải thích nghi và phản ứng linh hoạt</a:t>
            </a:r>
            <a:endParaRPr b="1" i="0" sz="1000" u="none" cap="none" strike="noStrike">
              <a:solidFill>
                <a:srgbClr val="DD7E6B"/>
              </a:solidFill>
              <a:latin typeface="Arial"/>
              <a:ea typeface="Arial"/>
              <a:cs typeface="Arial"/>
              <a:sym typeface="Arial"/>
            </a:endParaRPr>
          </a:p>
        </p:txBody>
      </p:sp>
      <p:sp>
        <p:nvSpPr>
          <p:cNvPr id="344" name="Google Shape;344;p10"/>
          <p:cNvSpPr txBox="1"/>
          <p:nvPr/>
        </p:nvSpPr>
        <p:spPr>
          <a:xfrm>
            <a:off x="73970" y="2044310"/>
            <a:ext cx="1295765"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vi-VN" sz="1000" u="none" cap="none" strike="noStrike">
                <a:solidFill>
                  <a:srgbClr val="DD7E6B"/>
                </a:solidFill>
                <a:latin typeface="Arial"/>
                <a:ea typeface="Arial"/>
                <a:cs typeface="Arial"/>
                <a:sym typeface="Arial"/>
              </a:rPr>
              <a:t>Người dùng</a:t>
            </a:r>
            <a:endParaRPr b="1" i="0" sz="1000" u="none" cap="none" strike="noStrike">
              <a:solidFill>
                <a:srgbClr val="DD7E6B"/>
              </a:solidFill>
              <a:latin typeface="Arial"/>
              <a:ea typeface="Arial"/>
              <a:cs typeface="Arial"/>
              <a:sym typeface="Arial"/>
            </a:endParaRPr>
          </a:p>
          <a:p>
            <a:pPr indent="0" lvl="0" marL="0" marR="0" rtl="0" algn="l">
              <a:lnSpc>
                <a:spcPct val="100000"/>
              </a:lnSpc>
              <a:spcBef>
                <a:spcPts val="0"/>
              </a:spcBef>
              <a:spcAft>
                <a:spcPts val="0"/>
              </a:spcAft>
              <a:buNone/>
            </a:pPr>
            <a:r>
              <a:rPr b="0" i="0" lang="vi-VN" sz="900" u="none" cap="none" strike="noStrike">
                <a:solidFill>
                  <a:schemeClr val="dk1"/>
                </a:solidFill>
                <a:latin typeface="Arial"/>
                <a:ea typeface="Arial"/>
                <a:cs typeface="Arial"/>
                <a:sym typeface="Arial"/>
              </a:rPr>
              <a:t>Khẩu vị, tâm trạng, thói quen chi tiêu,..</a:t>
            </a:r>
            <a:endParaRPr b="0" i="0" sz="800" u="none" cap="none" strike="noStrike">
              <a:solidFill>
                <a:schemeClr val="dk1"/>
              </a:solidFill>
              <a:latin typeface="Arial"/>
              <a:ea typeface="Arial"/>
              <a:cs typeface="Arial"/>
              <a:sym typeface="Arial"/>
            </a:endParaRPr>
          </a:p>
        </p:txBody>
      </p:sp>
      <p:sp>
        <p:nvSpPr>
          <p:cNvPr id="345" name="Google Shape;345;p10"/>
          <p:cNvSpPr txBox="1"/>
          <p:nvPr/>
        </p:nvSpPr>
        <p:spPr>
          <a:xfrm>
            <a:off x="1466324" y="2044310"/>
            <a:ext cx="1452269"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vi-VN" sz="1000" u="none" cap="none" strike="noStrike">
                <a:solidFill>
                  <a:srgbClr val="DD7E6B"/>
                </a:solidFill>
                <a:latin typeface="Arial"/>
                <a:ea typeface="Arial"/>
                <a:cs typeface="Arial"/>
                <a:sym typeface="Arial"/>
              </a:rPr>
              <a:t>Nhà hàng / Món ăn</a:t>
            </a:r>
            <a:endParaRPr b="1" i="0" sz="1000" u="none" cap="none" strike="noStrike">
              <a:solidFill>
                <a:srgbClr val="DD7E6B"/>
              </a:solidFill>
              <a:latin typeface="Arial"/>
              <a:ea typeface="Arial"/>
              <a:cs typeface="Arial"/>
              <a:sym typeface="Arial"/>
            </a:endParaRPr>
          </a:p>
          <a:p>
            <a:pPr indent="0" lvl="0" marL="0" marR="0" rtl="0" algn="l">
              <a:lnSpc>
                <a:spcPct val="100000"/>
              </a:lnSpc>
              <a:spcBef>
                <a:spcPts val="0"/>
              </a:spcBef>
              <a:spcAft>
                <a:spcPts val="0"/>
              </a:spcAft>
              <a:buNone/>
            </a:pPr>
            <a:r>
              <a:rPr b="0" i="0" lang="vi-VN" sz="900" u="none" cap="none" strike="noStrike">
                <a:solidFill>
                  <a:schemeClr val="dk1"/>
                </a:solidFill>
                <a:latin typeface="Arial"/>
                <a:ea typeface="Arial"/>
                <a:cs typeface="Arial"/>
                <a:sym typeface="Arial"/>
              </a:rPr>
              <a:t>Menu, thực đơn, tên món, thời gian chuẩn bị</a:t>
            </a:r>
            <a:endParaRPr b="0" i="0" sz="800" u="none" cap="none" strike="noStrike">
              <a:solidFill>
                <a:schemeClr val="dk1"/>
              </a:solidFill>
              <a:latin typeface="Arial"/>
              <a:ea typeface="Arial"/>
              <a:cs typeface="Arial"/>
              <a:sym typeface="Arial"/>
            </a:endParaRPr>
          </a:p>
        </p:txBody>
      </p:sp>
      <p:sp>
        <p:nvSpPr>
          <p:cNvPr id="346" name="Google Shape;346;p10"/>
          <p:cNvSpPr txBox="1"/>
          <p:nvPr/>
        </p:nvSpPr>
        <p:spPr>
          <a:xfrm>
            <a:off x="2918593" y="2044310"/>
            <a:ext cx="1548859"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vi-VN" sz="1000" u="none" cap="none" strike="noStrike">
                <a:solidFill>
                  <a:srgbClr val="DD7E6B"/>
                </a:solidFill>
                <a:latin typeface="Arial"/>
                <a:ea typeface="Arial"/>
                <a:cs typeface="Arial"/>
                <a:sym typeface="Arial"/>
              </a:rPr>
              <a:t>Thời gian / Bối cảnh</a:t>
            </a:r>
            <a:endParaRPr/>
          </a:p>
          <a:p>
            <a:pPr indent="0" lvl="0" marL="0" marR="0" rtl="0" algn="l">
              <a:lnSpc>
                <a:spcPct val="100000"/>
              </a:lnSpc>
              <a:spcBef>
                <a:spcPts val="0"/>
              </a:spcBef>
              <a:spcAft>
                <a:spcPts val="0"/>
              </a:spcAft>
              <a:buNone/>
            </a:pPr>
            <a:r>
              <a:rPr b="0" i="0" lang="vi-VN" sz="900" u="none" cap="none" strike="noStrike">
                <a:solidFill>
                  <a:schemeClr val="dk1"/>
                </a:solidFill>
                <a:latin typeface="Arial"/>
                <a:ea typeface="Arial"/>
                <a:cs typeface="Arial"/>
                <a:sym typeface="Arial"/>
              </a:rPr>
              <a:t>Lễ, giờ cao điểm, đâu – cuối tuần,..</a:t>
            </a:r>
            <a:endParaRPr b="0" i="0" sz="800" u="none" cap="none" strike="noStrike">
              <a:solidFill>
                <a:schemeClr val="dk1"/>
              </a:solidFill>
              <a:latin typeface="Arial"/>
              <a:ea typeface="Arial"/>
              <a:cs typeface="Arial"/>
              <a:sym typeface="Arial"/>
            </a:endParaRPr>
          </a:p>
        </p:txBody>
      </p:sp>
      <p:sp>
        <p:nvSpPr>
          <p:cNvPr id="347" name="Google Shape;347;p10"/>
          <p:cNvSpPr txBox="1"/>
          <p:nvPr/>
        </p:nvSpPr>
        <p:spPr>
          <a:xfrm>
            <a:off x="504307" y="3261389"/>
            <a:ext cx="1543828" cy="67710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vi-VN" sz="1000" u="none" cap="none" strike="noStrike">
                <a:solidFill>
                  <a:srgbClr val="DD7E6B"/>
                </a:solidFill>
                <a:latin typeface="Arial"/>
                <a:ea typeface="Arial"/>
                <a:cs typeface="Arial"/>
                <a:sym typeface="Arial"/>
              </a:rPr>
              <a:t>Thiết bị / Giao diện / App</a:t>
            </a:r>
            <a:endParaRPr/>
          </a:p>
          <a:p>
            <a:pPr indent="0" lvl="0" marL="0" marR="0" rtl="0" algn="l">
              <a:lnSpc>
                <a:spcPct val="100000"/>
              </a:lnSpc>
              <a:spcBef>
                <a:spcPts val="0"/>
              </a:spcBef>
              <a:spcAft>
                <a:spcPts val="0"/>
              </a:spcAft>
              <a:buNone/>
            </a:pPr>
            <a:r>
              <a:rPr b="0" i="0" lang="vi-VN" sz="900" u="none" cap="none" strike="noStrike">
                <a:solidFill>
                  <a:schemeClr val="dk1"/>
                </a:solidFill>
                <a:latin typeface="Arial"/>
                <a:ea typeface="Arial"/>
                <a:cs typeface="Arial"/>
                <a:sym typeface="Arial"/>
              </a:rPr>
              <a:t>Ảnh món ăn, ảnh nhà hàng</a:t>
            </a:r>
            <a:endParaRPr b="0" i="0" sz="800" u="none" cap="none" strike="noStrike">
              <a:solidFill>
                <a:schemeClr val="dk1"/>
              </a:solidFill>
              <a:latin typeface="Arial"/>
              <a:ea typeface="Arial"/>
              <a:cs typeface="Arial"/>
              <a:sym typeface="Arial"/>
            </a:endParaRPr>
          </a:p>
        </p:txBody>
      </p:sp>
      <p:sp>
        <p:nvSpPr>
          <p:cNvPr id="348" name="Google Shape;348;p10"/>
          <p:cNvSpPr txBox="1"/>
          <p:nvPr/>
        </p:nvSpPr>
        <p:spPr>
          <a:xfrm>
            <a:off x="2090767" y="3261389"/>
            <a:ext cx="2077121" cy="6617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vi-VN" sz="1000" u="none" cap="none" strike="noStrike">
                <a:solidFill>
                  <a:srgbClr val="DD7E6B"/>
                </a:solidFill>
                <a:latin typeface="Arial"/>
                <a:ea typeface="Arial"/>
                <a:cs typeface="Arial"/>
                <a:sym typeface="Arial"/>
              </a:rPr>
              <a:t>Dữ liệu đánh giá / phản hồi</a:t>
            </a:r>
            <a:endParaRPr/>
          </a:p>
          <a:p>
            <a:pPr indent="0" lvl="0" marL="0" marR="0" rtl="0" algn="l">
              <a:lnSpc>
                <a:spcPct val="100000"/>
              </a:lnSpc>
              <a:spcBef>
                <a:spcPts val="0"/>
              </a:spcBef>
              <a:spcAft>
                <a:spcPts val="0"/>
              </a:spcAft>
              <a:buNone/>
            </a:pPr>
            <a:r>
              <a:rPr b="0" i="0" lang="vi-VN" sz="900" u="none" cap="none" strike="noStrike">
                <a:solidFill>
                  <a:srgbClr val="000000"/>
                </a:solidFill>
                <a:latin typeface="Arial"/>
                <a:ea typeface="Arial"/>
                <a:cs typeface="Arial"/>
                <a:sym typeface="Arial"/>
              </a:rPr>
              <a:t>Đánh giá cảm tính, nhất thời; không đầy đủ, sai lệch; phụ thuộc ngữ cảnh,..</a:t>
            </a:r>
            <a:endParaRPr/>
          </a:p>
        </p:txBody>
      </p:sp>
      <p:sp>
        <p:nvSpPr>
          <p:cNvPr id="349" name="Google Shape;349;p10"/>
          <p:cNvSpPr/>
          <p:nvPr/>
        </p:nvSpPr>
        <p:spPr>
          <a:xfrm>
            <a:off x="909793" y="431651"/>
            <a:ext cx="2633652" cy="338400"/>
          </a:xfrm>
          <a:prstGeom prst="roundRect">
            <a:avLst>
              <a:gd fmla="val 16667" name="adj"/>
            </a:avLst>
          </a:prstGeom>
          <a:solidFill>
            <a:srgbClr val="44546A"/>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vi-VN" sz="1300" u="none" cap="none" strike="noStrike">
                <a:solidFill>
                  <a:schemeClr val="lt1"/>
                </a:solidFill>
                <a:latin typeface="Roboto"/>
                <a:ea typeface="Roboto"/>
                <a:cs typeface="Roboto"/>
                <a:sym typeface="Roboto"/>
              </a:rPr>
              <a:t>Variety</a:t>
            </a:r>
            <a:endParaRPr b="1" i="0" sz="1300" u="none" cap="none" strike="noStrike">
              <a:solidFill>
                <a:schemeClr val="lt1"/>
              </a:solidFill>
              <a:latin typeface="Roboto"/>
              <a:ea typeface="Roboto"/>
              <a:cs typeface="Roboto"/>
              <a:sym typeface="Roboto"/>
            </a:endParaRPr>
          </a:p>
        </p:txBody>
      </p:sp>
      <p:pic>
        <p:nvPicPr>
          <p:cNvPr descr="User Icon Style 13077488 Vector Art at Vecteezy" id="350" name="Google Shape;350;p10"/>
          <p:cNvPicPr preferRelativeResize="0"/>
          <p:nvPr/>
        </p:nvPicPr>
        <p:blipFill rotWithShape="1">
          <a:blip r:embed="rId7">
            <a:alphaModFix/>
          </a:blip>
          <a:srcRect b="0" l="0" r="0" t="0"/>
          <a:stretch/>
        </p:blipFill>
        <p:spPr>
          <a:xfrm>
            <a:off x="332179" y="1580282"/>
            <a:ext cx="464028" cy="464028"/>
          </a:xfrm>
          <a:prstGeom prst="rect">
            <a:avLst/>
          </a:prstGeom>
          <a:noFill/>
          <a:ln>
            <a:noFill/>
          </a:ln>
        </p:spPr>
      </p:pic>
      <p:pic>
        <p:nvPicPr>
          <p:cNvPr descr="Restaurant Generic color lineal-color icon" id="351" name="Google Shape;351;p10"/>
          <p:cNvPicPr preferRelativeResize="0"/>
          <p:nvPr/>
        </p:nvPicPr>
        <p:blipFill rotWithShape="1">
          <a:blip r:embed="rId8">
            <a:alphaModFix/>
          </a:blip>
          <a:srcRect b="0" l="0" r="0" t="0"/>
          <a:stretch/>
        </p:blipFill>
        <p:spPr>
          <a:xfrm>
            <a:off x="1955683" y="1535710"/>
            <a:ext cx="473549" cy="473549"/>
          </a:xfrm>
          <a:prstGeom prst="rect">
            <a:avLst/>
          </a:prstGeom>
          <a:noFill/>
          <a:ln>
            <a:noFill/>
          </a:ln>
        </p:spPr>
      </p:pic>
      <p:pic>
        <p:nvPicPr>
          <p:cNvPr descr="Time Creative Icon Design 15060277 Vector Art at Vecteezy" id="352" name="Google Shape;352;p10"/>
          <p:cNvPicPr preferRelativeResize="0"/>
          <p:nvPr/>
        </p:nvPicPr>
        <p:blipFill rotWithShape="1">
          <a:blip r:embed="rId9">
            <a:alphaModFix/>
          </a:blip>
          <a:srcRect b="0" l="0" r="0" t="0"/>
          <a:stretch/>
        </p:blipFill>
        <p:spPr>
          <a:xfrm>
            <a:off x="3424600" y="1544403"/>
            <a:ext cx="490537" cy="490537"/>
          </a:xfrm>
          <a:prstGeom prst="rect">
            <a:avLst/>
          </a:prstGeom>
          <a:noFill/>
          <a:ln>
            <a:noFill/>
          </a:ln>
        </p:spPr>
      </p:pic>
      <p:pic>
        <p:nvPicPr>
          <p:cNvPr descr="feedback icon design 31738308 PNG" id="353" name="Google Shape;353;p10"/>
          <p:cNvPicPr preferRelativeResize="0"/>
          <p:nvPr/>
        </p:nvPicPr>
        <p:blipFill rotWithShape="1">
          <a:blip r:embed="rId10">
            <a:alphaModFix/>
          </a:blip>
          <a:srcRect b="0" l="0" r="0" t="0"/>
          <a:stretch/>
        </p:blipFill>
        <p:spPr>
          <a:xfrm>
            <a:off x="2656569" y="2621151"/>
            <a:ext cx="628598" cy="628598"/>
          </a:xfrm>
          <a:prstGeom prst="rect">
            <a:avLst/>
          </a:prstGeom>
          <a:noFill/>
          <a:ln>
            <a:noFill/>
          </a:ln>
        </p:spPr>
      </p:pic>
      <p:pic>
        <p:nvPicPr>
          <p:cNvPr descr="Ux design Generic Flat icon" id="354" name="Google Shape;354;p10"/>
          <p:cNvPicPr preferRelativeResize="0"/>
          <p:nvPr/>
        </p:nvPicPr>
        <p:blipFill rotWithShape="1">
          <a:blip r:embed="rId11">
            <a:alphaModFix/>
          </a:blip>
          <a:srcRect b="0" l="0" r="0" t="0"/>
          <a:stretch/>
        </p:blipFill>
        <p:spPr>
          <a:xfrm>
            <a:off x="959770" y="2688645"/>
            <a:ext cx="533399" cy="53339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58" name="Shape 358"/>
        <p:cNvGrpSpPr/>
        <p:nvPr/>
      </p:nvGrpSpPr>
      <p:grpSpPr>
        <a:xfrm>
          <a:off x="0" y="0"/>
          <a:ext cx="0" cy="0"/>
          <a:chOff x="0" y="0"/>
          <a:chExt cx="0" cy="0"/>
        </a:xfrm>
      </p:grpSpPr>
      <p:sp>
        <p:nvSpPr>
          <p:cNvPr id="359" name="Google Shape;359;p11"/>
          <p:cNvSpPr/>
          <p:nvPr/>
        </p:nvSpPr>
        <p:spPr>
          <a:xfrm>
            <a:off x="0" y="0"/>
            <a:ext cx="9143999" cy="5143023"/>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60" name="Google Shape;360;p11"/>
          <p:cNvSpPr/>
          <p:nvPr/>
        </p:nvSpPr>
        <p:spPr>
          <a:xfrm>
            <a:off x="0" y="1"/>
            <a:ext cx="9144000" cy="3309437"/>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61" name="Google Shape;361;p11"/>
          <p:cNvSpPr/>
          <p:nvPr/>
        </p:nvSpPr>
        <p:spPr>
          <a:xfrm>
            <a:off x="447348" y="413971"/>
            <a:ext cx="8249304" cy="3463912"/>
          </a:xfrm>
          <a:prstGeom prst="rect">
            <a:avLst/>
          </a:prstGeom>
          <a:solidFill>
            <a:schemeClr val="lt1"/>
          </a:solidFill>
          <a:ln>
            <a:noFill/>
          </a:ln>
          <a:effectLst>
            <a:outerShdw blurRad="139700" rotWithShape="0" algn="t" dir="5400000" dist="127000">
              <a:srgbClr val="000000">
                <a:alpha val="14901"/>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62" name="Google Shape;362;p11"/>
          <p:cNvSpPr txBox="1"/>
          <p:nvPr/>
        </p:nvSpPr>
        <p:spPr>
          <a:xfrm>
            <a:off x="1143000" y="970003"/>
            <a:ext cx="6858000" cy="2455944"/>
          </a:xfrm>
          <a:prstGeom prst="rect">
            <a:avLst/>
          </a:prstGeom>
          <a:noFill/>
          <a:ln>
            <a:noFill/>
          </a:ln>
        </p:spPr>
        <p:txBody>
          <a:bodyPr anchorCtr="0" anchor="ctr" bIns="45700" lIns="91425" spcFirstLastPara="1" rIns="91425" wrap="square" tIns="45700">
            <a:normAutofit/>
          </a:bodyPr>
          <a:lstStyle/>
          <a:p>
            <a:pPr indent="0" lvl="0" marL="0" marR="0" rtl="0" algn="ctr">
              <a:lnSpc>
                <a:spcPct val="90000"/>
              </a:lnSpc>
              <a:spcBef>
                <a:spcPts val="0"/>
              </a:spcBef>
              <a:spcAft>
                <a:spcPts val="0"/>
              </a:spcAft>
              <a:buNone/>
            </a:pPr>
            <a:r>
              <a:rPr b="0" i="0" lang="vi-VN" sz="5400" u="none" cap="none" strike="noStrike">
                <a:solidFill>
                  <a:schemeClr val="dk1"/>
                </a:solidFill>
                <a:latin typeface="Play"/>
                <a:ea typeface="Play"/>
                <a:cs typeface="Play"/>
                <a:sym typeface="Play"/>
              </a:rPr>
              <a:t>Thanks for your attention</a:t>
            </a:r>
            <a:endParaRPr/>
          </a:p>
        </p:txBody>
      </p:sp>
      <p:cxnSp>
        <p:nvCxnSpPr>
          <p:cNvPr id="363" name="Google Shape;363;p11"/>
          <p:cNvCxnSpPr/>
          <p:nvPr/>
        </p:nvCxnSpPr>
        <p:spPr>
          <a:xfrm rot="10800000">
            <a:off x="447348" y="4766031"/>
            <a:ext cx="8250174" cy="0"/>
          </a:xfrm>
          <a:prstGeom prst="straightConnector1">
            <a:avLst/>
          </a:prstGeom>
          <a:noFill/>
          <a:ln cap="flat" cmpd="sng" w="101600">
            <a:solidFill>
              <a:schemeClr val="accent4"/>
            </a:solidFill>
            <a:prstDash val="solid"/>
            <a:miter lim="800000"/>
            <a:headEnd len="sm" w="sm" type="none"/>
            <a:tailEnd len="sm" w="sm" type="non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02" name="Shape 102"/>
        <p:cNvGrpSpPr/>
        <p:nvPr/>
      </p:nvGrpSpPr>
      <p:grpSpPr>
        <a:xfrm>
          <a:off x="0" y="0"/>
          <a:ext cx="0" cy="0"/>
          <a:chOff x="0" y="0"/>
          <a:chExt cx="0" cy="0"/>
        </a:xfrm>
      </p:grpSpPr>
      <p:sp>
        <p:nvSpPr>
          <p:cNvPr id="103" name="Google Shape;103;p2"/>
          <p:cNvSpPr/>
          <p:nvPr/>
        </p:nvSpPr>
        <p:spPr>
          <a:xfrm>
            <a:off x="0" y="0"/>
            <a:ext cx="9143999" cy="5143023"/>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04" name="Google Shape;104;p2"/>
          <p:cNvSpPr txBox="1"/>
          <p:nvPr/>
        </p:nvSpPr>
        <p:spPr>
          <a:xfrm>
            <a:off x="835357" y="2220537"/>
            <a:ext cx="3027251" cy="1790700"/>
          </a:xfrm>
          <a:prstGeom prst="rect">
            <a:avLst/>
          </a:prstGeom>
          <a:noFill/>
          <a:ln>
            <a:noFill/>
          </a:ln>
        </p:spPr>
        <p:txBody>
          <a:bodyPr anchorCtr="0" anchor="t" bIns="45700" lIns="91425" spcFirstLastPara="1" rIns="91425" wrap="square" tIns="45700">
            <a:normAutofit/>
          </a:bodyPr>
          <a:lstStyle/>
          <a:p>
            <a:pPr indent="0" lvl="0" marL="0" marR="0" rtl="0" algn="l">
              <a:lnSpc>
                <a:spcPct val="90000"/>
              </a:lnSpc>
              <a:spcBef>
                <a:spcPts val="0"/>
              </a:spcBef>
              <a:spcAft>
                <a:spcPts val="600"/>
              </a:spcAft>
              <a:buNone/>
            </a:pPr>
            <a:r>
              <a:rPr b="1" i="0" lang="vi-VN" sz="3800" u="none" cap="none" strike="noStrike">
                <a:solidFill>
                  <a:schemeClr val="dk1"/>
                </a:solidFill>
                <a:latin typeface="Play"/>
                <a:ea typeface="Play"/>
                <a:cs typeface="Play"/>
                <a:sym typeface="Play"/>
              </a:rPr>
              <a:t>DANH SÁCH THÀNH VIÊN</a:t>
            </a:r>
            <a:endParaRPr b="0" i="0" sz="3800" u="none" cap="none" strike="noStrike">
              <a:solidFill>
                <a:schemeClr val="dk1"/>
              </a:solidFill>
              <a:latin typeface="Play"/>
              <a:ea typeface="Play"/>
              <a:cs typeface="Play"/>
              <a:sym typeface="Play"/>
            </a:endParaRPr>
          </a:p>
        </p:txBody>
      </p:sp>
      <p:grpSp>
        <p:nvGrpSpPr>
          <p:cNvPr id="105" name="Google Shape;105;p2"/>
          <p:cNvGrpSpPr/>
          <p:nvPr/>
        </p:nvGrpSpPr>
        <p:grpSpPr>
          <a:xfrm>
            <a:off x="-2" y="2238744"/>
            <a:ext cx="548639" cy="505095"/>
            <a:chOff x="3940602" y="308034"/>
            <a:chExt cx="2116791" cy="3428999"/>
          </a:xfrm>
        </p:grpSpPr>
        <p:sp>
          <p:nvSpPr>
            <p:cNvPr id="106" name="Google Shape;106;p2"/>
            <p:cNvSpPr/>
            <p:nvPr/>
          </p:nvSpPr>
          <p:spPr>
            <a:xfrm>
              <a:off x="3940602" y="308034"/>
              <a:ext cx="566743" cy="3428999"/>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07" name="Google Shape;107;p2"/>
            <p:cNvSpPr/>
            <p:nvPr/>
          </p:nvSpPr>
          <p:spPr>
            <a:xfrm>
              <a:off x="4715626" y="308034"/>
              <a:ext cx="566743" cy="3428999"/>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08" name="Google Shape;108;p2"/>
            <p:cNvSpPr/>
            <p:nvPr/>
          </p:nvSpPr>
          <p:spPr>
            <a:xfrm>
              <a:off x="5490650" y="308034"/>
              <a:ext cx="566743" cy="3428999"/>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sp>
        <p:nvSpPr>
          <p:cNvPr id="109" name="Google Shape;109;p2"/>
          <p:cNvSpPr/>
          <p:nvPr/>
        </p:nvSpPr>
        <p:spPr>
          <a:xfrm flipH="1">
            <a:off x="8023252" y="0"/>
            <a:ext cx="1120748" cy="5143500"/>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10" name="Google Shape;110;p2"/>
          <p:cNvSpPr/>
          <p:nvPr/>
        </p:nvSpPr>
        <p:spPr>
          <a:xfrm>
            <a:off x="4264357" y="293914"/>
            <a:ext cx="4507025" cy="4512809"/>
          </a:xfrm>
          <a:prstGeom prst="rect">
            <a:avLst/>
          </a:prstGeom>
          <a:solidFill>
            <a:schemeClr val="lt1"/>
          </a:solidFill>
          <a:ln>
            <a:noFill/>
          </a:ln>
          <a:effectLst>
            <a:outerShdw blurRad="139700" rotWithShape="0" algn="t" dir="5400000" dist="127000">
              <a:srgbClr val="000000">
                <a:alpha val="14901"/>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aphicFrame>
        <p:nvGraphicFramePr>
          <p:cNvPr id="111" name="Google Shape;111;p2"/>
          <p:cNvGraphicFramePr/>
          <p:nvPr/>
        </p:nvGraphicFramePr>
        <p:xfrm>
          <a:off x="4441869" y="1020564"/>
          <a:ext cx="3000000" cy="3000000"/>
        </p:xfrm>
        <a:graphic>
          <a:graphicData uri="http://schemas.openxmlformats.org/drawingml/2006/table">
            <a:tbl>
              <a:tblPr bandRow="1" firstRow="1">
                <a:noFill/>
                <a:tableStyleId>{D2C085E2-3347-4E60-AB0D-A0A5FCED5AFA}</a:tableStyleId>
              </a:tblPr>
              <a:tblGrid>
                <a:gridCol w="1387800"/>
                <a:gridCol w="2764200"/>
              </a:tblGrid>
              <a:tr h="522325">
                <a:tc>
                  <a:txBody>
                    <a:bodyPr/>
                    <a:lstStyle/>
                    <a:p>
                      <a:pPr indent="0" lvl="0" marL="0" marR="0" rtl="0" algn="ctr">
                        <a:spcBef>
                          <a:spcPts val="0"/>
                        </a:spcBef>
                        <a:spcAft>
                          <a:spcPts val="0"/>
                        </a:spcAft>
                        <a:buClr>
                          <a:schemeClr val="lt1"/>
                        </a:buClr>
                        <a:buSzPts val="1800"/>
                        <a:buFont typeface="Arial"/>
                        <a:buNone/>
                      </a:pPr>
                      <a:r>
                        <a:rPr b="1" lang="vi-VN" sz="1800" u="none" cap="none" strike="noStrike">
                          <a:solidFill>
                            <a:schemeClr val="lt1"/>
                          </a:solidFill>
                        </a:rPr>
                        <a:t>MSSV</a:t>
                      </a:r>
                      <a:endParaRPr b="1" sz="1800" u="none" cap="none" strike="noStrike">
                        <a:solidFill>
                          <a:schemeClr val="lt1"/>
                        </a:solidFill>
                      </a:endParaRPr>
                    </a:p>
                  </a:txBody>
                  <a:tcPr marT="103075" marB="103075" marR="103075" marL="1030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002B65"/>
                    </a:solidFill>
                  </a:tcPr>
                </a:tc>
                <a:tc>
                  <a:txBody>
                    <a:bodyPr/>
                    <a:lstStyle/>
                    <a:p>
                      <a:pPr indent="0" lvl="0" marL="0" marR="0" rtl="0" algn="ctr">
                        <a:spcBef>
                          <a:spcPts val="0"/>
                        </a:spcBef>
                        <a:spcAft>
                          <a:spcPts val="0"/>
                        </a:spcAft>
                        <a:buClr>
                          <a:schemeClr val="lt1"/>
                        </a:buClr>
                        <a:buSzPts val="1800"/>
                        <a:buFont typeface="Arial"/>
                        <a:buNone/>
                      </a:pPr>
                      <a:r>
                        <a:rPr b="1" lang="vi-VN" sz="1800" u="none" cap="none" strike="noStrike">
                          <a:solidFill>
                            <a:schemeClr val="lt1"/>
                          </a:solidFill>
                        </a:rPr>
                        <a:t>Họ và tên</a:t>
                      </a:r>
                      <a:endParaRPr b="1" sz="1800" u="none" cap="none" strike="noStrike">
                        <a:solidFill>
                          <a:schemeClr val="lt1"/>
                        </a:solidFill>
                      </a:endParaRPr>
                    </a:p>
                  </a:txBody>
                  <a:tcPr marT="103075" marB="103075" marR="103075" marL="1030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002B65"/>
                    </a:solidFill>
                  </a:tcPr>
                </a:tc>
              </a:tr>
              <a:tr h="556675">
                <a:tc>
                  <a:txBody>
                    <a:bodyPr/>
                    <a:lstStyle/>
                    <a:p>
                      <a:pPr indent="0" lvl="0" marL="0" marR="0" rtl="0" algn="ctr">
                        <a:spcBef>
                          <a:spcPts val="0"/>
                        </a:spcBef>
                        <a:spcAft>
                          <a:spcPts val="0"/>
                        </a:spcAft>
                        <a:buClr>
                          <a:schemeClr val="dk1"/>
                        </a:buClr>
                        <a:buSzPts val="2000"/>
                        <a:buFont typeface="Noto Sans JP"/>
                        <a:buNone/>
                      </a:pPr>
                      <a:r>
                        <a:rPr lang="vi-VN" sz="2000" u="none" cap="none" strike="noStrike">
                          <a:latin typeface="Noto Sans JP"/>
                          <a:ea typeface="Noto Sans JP"/>
                          <a:cs typeface="Noto Sans JP"/>
                          <a:sym typeface="Noto Sans JP"/>
                        </a:rPr>
                        <a:t>21120213</a:t>
                      </a:r>
                      <a:endParaRPr sz="2000" u="none" cap="none" strike="noStrike">
                        <a:latin typeface="Noto Sans JP"/>
                        <a:ea typeface="Noto Sans JP"/>
                        <a:cs typeface="Noto Sans JP"/>
                        <a:sym typeface="Noto Sans JP"/>
                      </a:endParaRPr>
                    </a:p>
                  </a:txBody>
                  <a:tcPr marT="103075" marB="103075" marR="103075" marL="1030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spcBef>
                          <a:spcPts val="0"/>
                        </a:spcBef>
                        <a:spcAft>
                          <a:spcPts val="0"/>
                        </a:spcAft>
                        <a:buClr>
                          <a:schemeClr val="dk1"/>
                        </a:buClr>
                        <a:buSzPts val="1100"/>
                        <a:buFont typeface="Arial"/>
                        <a:buNone/>
                      </a:pPr>
                      <a:r>
                        <a:rPr lang="vi-VN" sz="2000" u="none" cap="none" strike="noStrike">
                          <a:solidFill>
                            <a:schemeClr val="dk1"/>
                          </a:solidFill>
                          <a:latin typeface="Noto Sans JP"/>
                          <a:ea typeface="Noto Sans JP"/>
                          <a:cs typeface="Noto Sans JP"/>
                          <a:sym typeface="Noto Sans JP"/>
                        </a:rPr>
                        <a:t>Lê Đức Cường</a:t>
                      </a:r>
                      <a:endParaRPr sz="2000" u="none" cap="none" strike="noStrike">
                        <a:latin typeface="Noto Sans JP"/>
                        <a:ea typeface="Noto Sans JP"/>
                        <a:cs typeface="Noto Sans JP"/>
                        <a:sym typeface="Noto Sans JP"/>
                      </a:endParaRPr>
                    </a:p>
                  </a:txBody>
                  <a:tcPr marT="103075" marB="103075" marR="103075" marL="1030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865950">
                <a:tc>
                  <a:txBody>
                    <a:bodyPr/>
                    <a:lstStyle/>
                    <a:p>
                      <a:pPr indent="0" lvl="0" marL="0" marR="0" rtl="0" algn="ctr">
                        <a:spcBef>
                          <a:spcPts val="0"/>
                        </a:spcBef>
                        <a:spcAft>
                          <a:spcPts val="0"/>
                        </a:spcAft>
                        <a:buClr>
                          <a:schemeClr val="dk1"/>
                        </a:buClr>
                        <a:buSzPts val="2000"/>
                        <a:buFont typeface="Noto Sans JP"/>
                        <a:buNone/>
                      </a:pPr>
                      <a:r>
                        <a:rPr lang="vi-VN" sz="2000" u="none" cap="none" strike="noStrike">
                          <a:latin typeface="Noto Sans JP"/>
                          <a:ea typeface="Noto Sans JP"/>
                          <a:cs typeface="Noto Sans JP"/>
                          <a:sym typeface="Noto Sans JP"/>
                        </a:rPr>
                        <a:t>21120322</a:t>
                      </a:r>
                      <a:endParaRPr sz="2000" u="none" cap="none" strike="noStrike">
                        <a:latin typeface="Noto Sans JP"/>
                        <a:ea typeface="Noto Sans JP"/>
                        <a:cs typeface="Noto Sans JP"/>
                        <a:sym typeface="Noto Sans JP"/>
                      </a:endParaRPr>
                    </a:p>
                  </a:txBody>
                  <a:tcPr marT="103075" marB="103075" marR="103075" marL="1030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spcBef>
                          <a:spcPts val="0"/>
                        </a:spcBef>
                        <a:spcAft>
                          <a:spcPts val="0"/>
                        </a:spcAft>
                        <a:buClr>
                          <a:schemeClr val="dk1"/>
                        </a:buClr>
                        <a:buSzPts val="2000"/>
                        <a:buFont typeface="Noto Sans JP"/>
                        <a:buNone/>
                      </a:pPr>
                      <a:r>
                        <a:rPr lang="vi-VN" sz="2000" u="none" cap="none" strike="noStrike">
                          <a:latin typeface="Noto Sans JP"/>
                          <a:ea typeface="Noto Sans JP"/>
                          <a:cs typeface="Noto Sans JP"/>
                          <a:sym typeface="Noto Sans JP"/>
                        </a:rPr>
                        <a:t>Nguyễn Dương Trường Sinh</a:t>
                      </a:r>
                      <a:endParaRPr sz="2000" u="none" cap="none" strike="noStrike">
                        <a:latin typeface="Noto Sans JP"/>
                        <a:ea typeface="Noto Sans JP"/>
                        <a:cs typeface="Noto Sans JP"/>
                        <a:sym typeface="Noto Sans JP"/>
                      </a:endParaRPr>
                    </a:p>
                  </a:txBody>
                  <a:tcPr marT="103075" marB="103075" marR="103075" marL="1030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556675">
                <a:tc>
                  <a:txBody>
                    <a:bodyPr/>
                    <a:lstStyle/>
                    <a:p>
                      <a:pPr indent="0" lvl="0" marL="0" marR="0" rtl="0" algn="ctr">
                        <a:spcBef>
                          <a:spcPts val="0"/>
                        </a:spcBef>
                        <a:spcAft>
                          <a:spcPts val="0"/>
                        </a:spcAft>
                        <a:buClr>
                          <a:schemeClr val="dk1"/>
                        </a:buClr>
                        <a:buSzPts val="2000"/>
                        <a:buFont typeface="Noto Sans JP"/>
                        <a:buNone/>
                      </a:pPr>
                      <a:r>
                        <a:rPr lang="vi-VN" sz="2000" u="none" cap="none" strike="noStrike">
                          <a:latin typeface="Noto Sans JP"/>
                          <a:ea typeface="Noto Sans JP"/>
                          <a:cs typeface="Noto Sans JP"/>
                          <a:sym typeface="Noto Sans JP"/>
                        </a:rPr>
                        <a:t>22120100</a:t>
                      </a:r>
                      <a:endParaRPr sz="2000" u="none" cap="none" strike="noStrike">
                        <a:latin typeface="Noto Sans JP"/>
                        <a:ea typeface="Noto Sans JP"/>
                        <a:cs typeface="Noto Sans JP"/>
                        <a:sym typeface="Noto Sans JP"/>
                      </a:endParaRPr>
                    </a:p>
                  </a:txBody>
                  <a:tcPr marT="103075" marB="103075" marR="103075" marL="1030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spcBef>
                          <a:spcPts val="0"/>
                        </a:spcBef>
                        <a:spcAft>
                          <a:spcPts val="0"/>
                        </a:spcAft>
                        <a:buClr>
                          <a:schemeClr val="dk1"/>
                        </a:buClr>
                        <a:buSzPts val="2000"/>
                        <a:buFont typeface="Noto Sans JP"/>
                        <a:buNone/>
                      </a:pPr>
                      <a:r>
                        <a:rPr lang="vi-VN" sz="2000" u="none" cap="none" strike="noStrike">
                          <a:latin typeface="Noto Sans JP"/>
                          <a:ea typeface="Noto Sans JP"/>
                          <a:cs typeface="Noto Sans JP"/>
                          <a:sym typeface="Noto Sans JP"/>
                        </a:rPr>
                        <a:t>Phạm Trần Trung Hậu</a:t>
                      </a:r>
                      <a:endParaRPr sz="2000" u="none" cap="none" strike="noStrike">
                        <a:latin typeface="Noto Sans JP"/>
                        <a:ea typeface="Noto Sans JP"/>
                        <a:cs typeface="Noto Sans JP"/>
                        <a:sym typeface="Noto Sans JP"/>
                      </a:endParaRPr>
                    </a:p>
                  </a:txBody>
                  <a:tcPr marT="103075" marB="103075" marR="103075" marL="1030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556675">
                <a:tc>
                  <a:txBody>
                    <a:bodyPr/>
                    <a:lstStyle/>
                    <a:p>
                      <a:pPr indent="0" lvl="0" marL="0" marR="0" rtl="0" algn="ctr">
                        <a:spcBef>
                          <a:spcPts val="0"/>
                        </a:spcBef>
                        <a:spcAft>
                          <a:spcPts val="0"/>
                        </a:spcAft>
                        <a:buClr>
                          <a:schemeClr val="dk1"/>
                        </a:buClr>
                        <a:buSzPts val="2000"/>
                        <a:buFont typeface="Noto Sans JP"/>
                        <a:buNone/>
                      </a:pPr>
                      <a:r>
                        <a:rPr lang="vi-VN" sz="2000" u="none" cap="none" strike="noStrike">
                          <a:latin typeface="Noto Sans JP"/>
                          <a:ea typeface="Noto Sans JP"/>
                          <a:cs typeface="Noto Sans JP"/>
                          <a:sym typeface="Noto Sans JP"/>
                        </a:rPr>
                        <a:t>22120448</a:t>
                      </a:r>
                      <a:endParaRPr sz="2000" u="none" cap="none" strike="noStrike">
                        <a:latin typeface="Noto Sans JP"/>
                        <a:ea typeface="Noto Sans JP"/>
                        <a:cs typeface="Noto Sans JP"/>
                        <a:sym typeface="Noto Sans JP"/>
                      </a:endParaRPr>
                    </a:p>
                  </a:txBody>
                  <a:tcPr marT="103075" marB="103075" marR="103075" marL="1030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spcBef>
                          <a:spcPts val="0"/>
                        </a:spcBef>
                        <a:spcAft>
                          <a:spcPts val="0"/>
                        </a:spcAft>
                        <a:buClr>
                          <a:schemeClr val="dk1"/>
                        </a:buClr>
                        <a:buSzPts val="2000"/>
                        <a:buFont typeface="Noto Sans JP"/>
                        <a:buNone/>
                      </a:pPr>
                      <a:r>
                        <a:rPr lang="vi-VN" sz="2000" u="none" cap="none" strike="noStrike">
                          <a:latin typeface="Noto Sans JP"/>
                          <a:ea typeface="Noto Sans JP"/>
                          <a:cs typeface="Noto Sans JP"/>
                          <a:sym typeface="Noto Sans JP"/>
                        </a:rPr>
                        <a:t>Bùi Đoàn Thúy Vy </a:t>
                      </a:r>
                      <a:endParaRPr sz="2000" u="none" cap="none" strike="noStrike">
                        <a:latin typeface="Noto Sans JP"/>
                        <a:ea typeface="Noto Sans JP"/>
                        <a:cs typeface="Noto Sans JP"/>
                        <a:sym typeface="Noto Sans JP"/>
                      </a:endParaRPr>
                    </a:p>
                  </a:txBody>
                  <a:tcPr marT="103075" marB="103075" marR="103075" marL="1030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112" name="Google Shape;112;p2"/>
          <p:cNvSpPr txBox="1"/>
          <p:nvPr/>
        </p:nvSpPr>
        <p:spPr>
          <a:xfrm>
            <a:off x="8622123" y="4897279"/>
            <a:ext cx="521877" cy="246221"/>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None/>
            </a:pPr>
            <a:r>
              <a:rPr b="1" i="0" lang="vi-VN" sz="1000" u="none" cap="none" strike="noStrike">
                <a:solidFill>
                  <a:schemeClr val="lt1"/>
                </a:solidFill>
                <a:latin typeface="Arial"/>
                <a:ea typeface="Arial"/>
                <a:cs typeface="Arial"/>
                <a:sym typeface="Arial"/>
              </a:rPr>
              <a:t>1</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cxnSp>
        <p:nvCxnSpPr>
          <p:cNvPr id="117" name="Google Shape;117;p3"/>
          <p:cNvCxnSpPr/>
          <p:nvPr/>
        </p:nvCxnSpPr>
        <p:spPr>
          <a:xfrm>
            <a:off x="-21300" y="4855975"/>
            <a:ext cx="2875200" cy="0"/>
          </a:xfrm>
          <a:prstGeom prst="straightConnector1">
            <a:avLst/>
          </a:prstGeom>
          <a:noFill/>
          <a:ln cap="flat" cmpd="sng" w="9525">
            <a:solidFill>
              <a:srgbClr val="002B65"/>
            </a:solidFill>
            <a:prstDash val="solid"/>
            <a:round/>
            <a:headEnd len="sm" w="sm" type="none"/>
            <a:tailEnd len="sm" w="sm" type="none"/>
          </a:ln>
        </p:spPr>
      </p:cxnSp>
      <p:cxnSp>
        <p:nvCxnSpPr>
          <p:cNvPr id="118" name="Google Shape;118;p3"/>
          <p:cNvCxnSpPr/>
          <p:nvPr/>
        </p:nvCxnSpPr>
        <p:spPr>
          <a:xfrm>
            <a:off x="6268800" y="4855975"/>
            <a:ext cx="2875200" cy="0"/>
          </a:xfrm>
          <a:prstGeom prst="straightConnector1">
            <a:avLst/>
          </a:prstGeom>
          <a:noFill/>
          <a:ln cap="flat" cmpd="sng" w="9525">
            <a:solidFill>
              <a:srgbClr val="002B65"/>
            </a:solidFill>
            <a:prstDash val="solid"/>
            <a:round/>
            <a:headEnd len="sm" w="sm" type="none"/>
            <a:tailEnd len="sm" w="sm" type="none"/>
          </a:ln>
        </p:spPr>
      </p:cxnSp>
      <p:sp>
        <p:nvSpPr>
          <p:cNvPr id="119" name="Google Shape;119;p3"/>
          <p:cNvSpPr txBox="1"/>
          <p:nvPr>
            <p:ph idx="12" type="sldNum"/>
          </p:nvPr>
        </p:nvSpPr>
        <p:spPr>
          <a:xfrm>
            <a:off x="7086600" y="4868863"/>
            <a:ext cx="2057400" cy="274637"/>
          </a:xfrm>
          <a:prstGeom prst="rect">
            <a:avLst/>
          </a:prstGeom>
          <a:noFill/>
          <a:ln>
            <a:noFill/>
          </a:ln>
        </p:spPr>
        <p:txBody>
          <a:bodyPr anchorCtr="0" anchor="ctr" bIns="45700" lIns="91425" spcFirstLastPara="1" rIns="91425" wrap="square" tIns="45700">
            <a:normAutofit/>
          </a:bodyPr>
          <a:lstStyle/>
          <a:p>
            <a:pPr indent="0" lvl="0" marL="0" rtl="0" algn="r">
              <a:lnSpc>
                <a:spcPct val="100000"/>
              </a:lnSpc>
              <a:spcBef>
                <a:spcPts val="0"/>
              </a:spcBef>
              <a:spcAft>
                <a:spcPts val="0"/>
              </a:spcAft>
              <a:buSzPts val="1000"/>
              <a:buNone/>
            </a:pPr>
            <a:r>
              <a:rPr b="1" lang="vi-VN" sz="1000">
                <a:solidFill>
                  <a:srgbClr val="002B65"/>
                </a:solidFill>
              </a:rPr>
              <a:t>2</a:t>
            </a:r>
            <a:endParaRPr/>
          </a:p>
        </p:txBody>
      </p:sp>
      <p:cxnSp>
        <p:nvCxnSpPr>
          <p:cNvPr id="120" name="Google Shape;120;p3"/>
          <p:cNvCxnSpPr/>
          <p:nvPr/>
        </p:nvCxnSpPr>
        <p:spPr>
          <a:xfrm>
            <a:off x="919163" y="1766887"/>
            <a:ext cx="0" cy="2709863"/>
          </a:xfrm>
          <a:prstGeom prst="straightConnector1">
            <a:avLst/>
          </a:prstGeom>
          <a:noFill/>
          <a:ln cap="flat" cmpd="sng" w="19050">
            <a:solidFill>
              <a:srgbClr val="002B65"/>
            </a:solidFill>
            <a:prstDash val="solid"/>
            <a:miter lim="800000"/>
            <a:headEnd len="sm" w="sm" type="none"/>
            <a:tailEnd len="sm" w="sm" type="none"/>
          </a:ln>
        </p:spPr>
      </p:cxnSp>
      <p:sp>
        <p:nvSpPr>
          <p:cNvPr id="121" name="Google Shape;121;p3"/>
          <p:cNvSpPr txBox="1"/>
          <p:nvPr/>
        </p:nvSpPr>
        <p:spPr>
          <a:xfrm>
            <a:off x="1125444" y="3419222"/>
            <a:ext cx="7737567" cy="877163"/>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5100"/>
              <a:buFont typeface="Arial"/>
              <a:buNone/>
            </a:pPr>
            <a:r>
              <a:rPr b="0" i="0" lang="vi-VN" sz="5100" u="none" cap="none" strike="noStrike">
                <a:solidFill>
                  <a:srgbClr val="002B65"/>
                </a:solidFill>
                <a:latin typeface="Montserrat"/>
                <a:ea typeface="Montserrat"/>
                <a:cs typeface="Montserrat"/>
                <a:sym typeface="Montserrat"/>
              </a:rPr>
              <a:t>6V của Big Data</a:t>
            </a:r>
            <a:endParaRPr/>
          </a:p>
        </p:txBody>
      </p:sp>
      <p:sp>
        <p:nvSpPr>
          <p:cNvPr id="122" name="Google Shape;122;p3"/>
          <p:cNvSpPr txBox="1"/>
          <p:nvPr/>
        </p:nvSpPr>
        <p:spPr>
          <a:xfrm>
            <a:off x="1125444" y="2683236"/>
            <a:ext cx="7737567" cy="877163"/>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5100"/>
              <a:buFont typeface="Arial"/>
              <a:buNone/>
            </a:pPr>
            <a:r>
              <a:rPr b="0" i="0" lang="vi-VN" sz="5100" u="none" cap="none" strike="noStrike">
                <a:solidFill>
                  <a:srgbClr val="002B65"/>
                </a:solidFill>
                <a:latin typeface="Montserrat"/>
                <a:ea typeface="Montserrat"/>
                <a:cs typeface="Montserrat"/>
                <a:sym typeface="Montserrat"/>
              </a:rPr>
              <a:t>01</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cxnSp>
        <p:nvCxnSpPr>
          <p:cNvPr id="127" name="Google Shape;127;p4"/>
          <p:cNvCxnSpPr/>
          <p:nvPr/>
        </p:nvCxnSpPr>
        <p:spPr>
          <a:xfrm>
            <a:off x="-5550" y="354125"/>
            <a:ext cx="9155100" cy="0"/>
          </a:xfrm>
          <a:prstGeom prst="straightConnector1">
            <a:avLst/>
          </a:prstGeom>
          <a:noFill/>
          <a:ln cap="flat" cmpd="sng" w="19050">
            <a:solidFill>
              <a:srgbClr val="002B65"/>
            </a:solidFill>
            <a:prstDash val="solid"/>
            <a:round/>
            <a:headEnd len="sm" w="sm" type="none"/>
            <a:tailEnd len="sm" w="sm" type="none"/>
          </a:ln>
        </p:spPr>
      </p:cxnSp>
      <p:sp>
        <p:nvSpPr>
          <p:cNvPr id="128" name="Google Shape;128;p4"/>
          <p:cNvSpPr txBox="1"/>
          <p:nvPr/>
        </p:nvSpPr>
        <p:spPr>
          <a:xfrm>
            <a:off x="73975" y="0"/>
            <a:ext cx="74352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vi-VN" sz="1400" u="none" cap="none" strike="noStrike">
                <a:solidFill>
                  <a:srgbClr val="002B65"/>
                </a:solidFill>
                <a:latin typeface="Roboto"/>
                <a:ea typeface="Roboto"/>
                <a:cs typeface="Roboto"/>
                <a:sym typeface="Roboto"/>
              </a:rPr>
              <a:t>6V đặc trưng của Big Data: Volume, Velocity, Variety</a:t>
            </a:r>
            <a:endParaRPr b="1" i="0" sz="1400" u="none" cap="none" strike="noStrike">
              <a:solidFill>
                <a:srgbClr val="002B65"/>
              </a:solidFill>
              <a:latin typeface="Roboto"/>
              <a:ea typeface="Roboto"/>
              <a:cs typeface="Roboto"/>
              <a:sym typeface="Roboto"/>
            </a:endParaRPr>
          </a:p>
        </p:txBody>
      </p:sp>
      <p:cxnSp>
        <p:nvCxnSpPr>
          <p:cNvPr id="129" name="Google Shape;129;p4"/>
          <p:cNvCxnSpPr/>
          <p:nvPr/>
        </p:nvCxnSpPr>
        <p:spPr>
          <a:xfrm>
            <a:off x="3008744" y="737995"/>
            <a:ext cx="0" cy="4159621"/>
          </a:xfrm>
          <a:prstGeom prst="straightConnector1">
            <a:avLst/>
          </a:prstGeom>
          <a:noFill/>
          <a:ln cap="flat" cmpd="sng" w="19050">
            <a:solidFill>
              <a:srgbClr val="002B65"/>
            </a:solidFill>
            <a:prstDash val="dash"/>
            <a:round/>
            <a:headEnd len="sm" w="sm" type="none"/>
            <a:tailEnd len="sm" w="sm" type="none"/>
          </a:ln>
        </p:spPr>
      </p:cxnSp>
      <p:cxnSp>
        <p:nvCxnSpPr>
          <p:cNvPr id="130" name="Google Shape;130;p4"/>
          <p:cNvCxnSpPr/>
          <p:nvPr/>
        </p:nvCxnSpPr>
        <p:spPr>
          <a:xfrm>
            <a:off x="6202319" y="675700"/>
            <a:ext cx="0" cy="4262060"/>
          </a:xfrm>
          <a:prstGeom prst="straightConnector1">
            <a:avLst/>
          </a:prstGeom>
          <a:noFill/>
          <a:ln cap="flat" cmpd="sng" w="19050">
            <a:solidFill>
              <a:srgbClr val="002B65"/>
            </a:solidFill>
            <a:prstDash val="dash"/>
            <a:round/>
            <a:headEnd len="sm" w="sm" type="none"/>
            <a:tailEnd len="sm" w="sm" type="none"/>
          </a:ln>
        </p:spPr>
      </p:cxnSp>
      <p:pic>
        <p:nvPicPr>
          <p:cNvPr id="131" name="Google Shape;131;p4"/>
          <p:cNvPicPr preferRelativeResize="0"/>
          <p:nvPr/>
        </p:nvPicPr>
        <p:blipFill rotWithShape="1">
          <a:blip r:embed="rId3">
            <a:alphaModFix/>
          </a:blip>
          <a:srcRect b="0" l="0" r="0" t="0"/>
          <a:stretch/>
        </p:blipFill>
        <p:spPr>
          <a:xfrm>
            <a:off x="1087137" y="470150"/>
            <a:ext cx="633975" cy="633975"/>
          </a:xfrm>
          <a:prstGeom prst="rect">
            <a:avLst/>
          </a:prstGeom>
          <a:noFill/>
          <a:ln>
            <a:noFill/>
          </a:ln>
        </p:spPr>
      </p:pic>
      <p:sp>
        <p:nvSpPr>
          <p:cNvPr id="132" name="Google Shape;132;p4"/>
          <p:cNvSpPr/>
          <p:nvPr/>
        </p:nvSpPr>
        <p:spPr>
          <a:xfrm>
            <a:off x="660275" y="1234844"/>
            <a:ext cx="1487700" cy="338400"/>
          </a:xfrm>
          <a:prstGeom prst="roundRect">
            <a:avLst>
              <a:gd fmla="val 16667" name="adj"/>
            </a:avLst>
          </a:prstGeom>
          <a:solidFill>
            <a:srgbClr val="44546A"/>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vi-VN" sz="1300" u="none" cap="none" strike="noStrike">
                <a:solidFill>
                  <a:schemeClr val="lt1"/>
                </a:solidFill>
                <a:latin typeface="Roboto"/>
                <a:ea typeface="Roboto"/>
                <a:cs typeface="Roboto"/>
                <a:sym typeface="Roboto"/>
              </a:rPr>
              <a:t>Volume</a:t>
            </a:r>
            <a:endParaRPr b="1" i="0" sz="1300" u="none" cap="none" strike="noStrike">
              <a:solidFill>
                <a:schemeClr val="lt1"/>
              </a:solidFill>
              <a:latin typeface="Roboto"/>
              <a:ea typeface="Roboto"/>
              <a:cs typeface="Roboto"/>
              <a:sym typeface="Roboto"/>
            </a:endParaRPr>
          </a:p>
        </p:txBody>
      </p:sp>
      <p:sp>
        <p:nvSpPr>
          <p:cNvPr id="133" name="Google Shape;133;p4"/>
          <p:cNvSpPr/>
          <p:nvPr/>
        </p:nvSpPr>
        <p:spPr>
          <a:xfrm>
            <a:off x="3851940" y="1234844"/>
            <a:ext cx="1487700" cy="338400"/>
          </a:xfrm>
          <a:prstGeom prst="roundRect">
            <a:avLst>
              <a:gd fmla="val 16667" name="adj"/>
            </a:avLst>
          </a:prstGeom>
          <a:solidFill>
            <a:srgbClr val="44546A"/>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vi-VN" sz="1300" u="none" cap="none" strike="noStrike">
                <a:solidFill>
                  <a:schemeClr val="lt1"/>
                </a:solidFill>
                <a:latin typeface="Roboto"/>
                <a:ea typeface="Roboto"/>
                <a:cs typeface="Roboto"/>
                <a:sym typeface="Roboto"/>
              </a:rPr>
              <a:t>Velocity</a:t>
            </a:r>
            <a:endParaRPr b="1" i="0" sz="1300" u="none" cap="none" strike="noStrike">
              <a:solidFill>
                <a:schemeClr val="lt1"/>
              </a:solidFill>
              <a:latin typeface="Roboto"/>
              <a:ea typeface="Roboto"/>
              <a:cs typeface="Roboto"/>
              <a:sym typeface="Roboto"/>
            </a:endParaRPr>
          </a:p>
        </p:txBody>
      </p:sp>
      <p:sp>
        <p:nvSpPr>
          <p:cNvPr id="134" name="Google Shape;134;p4"/>
          <p:cNvSpPr/>
          <p:nvPr/>
        </p:nvSpPr>
        <p:spPr>
          <a:xfrm>
            <a:off x="6996022" y="1234844"/>
            <a:ext cx="1487700" cy="338400"/>
          </a:xfrm>
          <a:prstGeom prst="roundRect">
            <a:avLst>
              <a:gd fmla="val 16667" name="adj"/>
            </a:avLst>
          </a:prstGeom>
          <a:solidFill>
            <a:srgbClr val="44546A"/>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vi-VN" sz="1300" u="none" cap="none" strike="noStrike">
                <a:solidFill>
                  <a:schemeClr val="lt1"/>
                </a:solidFill>
                <a:latin typeface="Roboto"/>
                <a:ea typeface="Roboto"/>
                <a:cs typeface="Roboto"/>
                <a:sym typeface="Roboto"/>
              </a:rPr>
              <a:t>Variety</a:t>
            </a:r>
            <a:endParaRPr b="1" i="0" sz="1300" u="none" cap="none" strike="noStrike">
              <a:solidFill>
                <a:schemeClr val="lt1"/>
              </a:solidFill>
              <a:latin typeface="Roboto"/>
              <a:ea typeface="Roboto"/>
              <a:cs typeface="Roboto"/>
              <a:sym typeface="Roboto"/>
            </a:endParaRPr>
          </a:p>
        </p:txBody>
      </p:sp>
      <p:pic>
        <p:nvPicPr>
          <p:cNvPr id="135" name="Google Shape;135;p4"/>
          <p:cNvPicPr preferRelativeResize="0"/>
          <p:nvPr/>
        </p:nvPicPr>
        <p:blipFill rotWithShape="1">
          <a:blip r:embed="rId4">
            <a:alphaModFix/>
          </a:blip>
          <a:srcRect b="0" l="0" r="0" t="0"/>
          <a:stretch/>
        </p:blipFill>
        <p:spPr>
          <a:xfrm>
            <a:off x="4255012" y="470150"/>
            <a:ext cx="633975" cy="633975"/>
          </a:xfrm>
          <a:prstGeom prst="rect">
            <a:avLst/>
          </a:prstGeom>
          <a:noFill/>
          <a:ln>
            <a:noFill/>
          </a:ln>
        </p:spPr>
      </p:pic>
      <p:pic>
        <p:nvPicPr>
          <p:cNvPr id="136" name="Google Shape;136;p4"/>
          <p:cNvPicPr preferRelativeResize="0"/>
          <p:nvPr/>
        </p:nvPicPr>
        <p:blipFill rotWithShape="1">
          <a:blip r:embed="rId5">
            <a:alphaModFix/>
          </a:blip>
          <a:srcRect b="0" l="0" r="0" t="0"/>
          <a:stretch/>
        </p:blipFill>
        <p:spPr>
          <a:xfrm>
            <a:off x="7422886" y="470150"/>
            <a:ext cx="633975" cy="633975"/>
          </a:xfrm>
          <a:prstGeom prst="rect">
            <a:avLst/>
          </a:prstGeom>
          <a:noFill/>
          <a:ln>
            <a:noFill/>
          </a:ln>
        </p:spPr>
      </p:pic>
      <p:sp>
        <p:nvSpPr>
          <p:cNvPr id="137" name="Google Shape;137;p4"/>
          <p:cNvSpPr/>
          <p:nvPr/>
        </p:nvSpPr>
        <p:spPr>
          <a:xfrm>
            <a:off x="73975" y="1761977"/>
            <a:ext cx="2660300" cy="809773"/>
          </a:xfrm>
          <a:prstGeom prst="roundRect">
            <a:avLst>
              <a:gd fmla="val 16667" name="adj"/>
            </a:avLst>
          </a:prstGeom>
          <a:noFill/>
          <a:ln cap="flat" cmpd="sng" w="9525">
            <a:solidFill>
              <a:srgbClr val="EA9999"/>
            </a:solidFill>
            <a:prstDash val="dash"/>
            <a:round/>
            <a:headEnd len="sm" w="sm" type="none"/>
            <a:tailEnd len="sm" w="sm" type="none"/>
          </a:ln>
        </p:spPr>
        <p:txBody>
          <a:bodyPr anchorCtr="0" anchor="ctr" bIns="91425" lIns="91425" spcFirstLastPara="1" rIns="91425" wrap="square" tIns="91425">
            <a:noAutofit/>
          </a:bodyPr>
          <a:lstStyle/>
          <a:p>
            <a:pPr indent="0" lvl="0" marL="0" marR="0" rtl="0" algn="just">
              <a:lnSpc>
                <a:spcPct val="100000"/>
              </a:lnSpc>
              <a:spcBef>
                <a:spcPts val="0"/>
              </a:spcBef>
              <a:spcAft>
                <a:spcPts val="0"/>
              </a:spcAft>
              <a:buClr>
                <a:srgbClr val="000000"/>
              </a:buClr>
              <a:buSzPts val="1100"/>
              <a:buFont typeface="Arial"/>
              <a:buNone/>
            </a:pPr>
            <a:r>
              <a:rPr b="1" i="0" lang="vi-VN" sz="1100" u="none" cap="none" strike="noStrike">
                <a:solidFill>
                  <a:srgbClr val="DD7E6B"/>
                </a:solidFill>
                <a:latin typeface="Arial"/>
                <a:ea typeface="Arial"/>
                <a:cs typeface="Arial"/>
                <a:sym typeface="Arial"/>
              </a:rPr>
              <a:t>Dữ liệu khổng lồ tạo ra và lưu trữ </a:t>
            </a:r>
            <a:r>
              <a:rPr b="0" i="0" lang="vi-VN" sz="1100" u="none" cap="none" strike="noStrike">
                <a:solidFill>
                  <a:srgbClr val="000000"/>
                </a:solidFill>
                <a:latin typeface="Arial"/>
                <a:ea typeface="Arial"/>
                <a:cs typeface="Arial"/>
                <a:sym typeface="Arial"/>
              </a:rPr>
              <a:t>mỗi ngày - có thể đạt đến hàng </a:t>
            </a:r>
            <a:r>
              <a:rPr b="0" i="0" lang="vi-VN" sz="1100" u="none" cap="none" strike="noStrike">
                <a:solidFill>
                  <a:schemeClr val="dk1"/>
                </a:solidFill>
                <a:latin typeface="Arial"/>
                <a:ea typeface="Arial"/>
                <a:cs typeface="Arial"/>
                <a:sym typeface="Arial"/>
              </a:rPr>
              <a:t>terabyte, petabyte hoặc exabyte</a:t>
            </a:r>
            <a:endParaRPr b="0" i="0" sz="1100" u="none" cap="none" strike="noStrike">
              <a:solidFill>
                <a:schemeClr val="dk1"/>
              </a:solidFill>
              <a:latin typeface="Arial"/>
              <a:ea typeface="Arial"/>
              <a:cs typeface="Arial"/>
              <a:sym typeface="Arial"/>
            </a:endParaRPr>
          </a:p>
        </p:txBody>
      </p:sp>
      <p:sp>
        <p:nvSpPr>
          <p:cNvPr id="138" name="Google Shape;138;p4"/>
          <p:cNvSpPr/>
          <p:nvPr/>
        </p:nvSpPr>
        <p:spPr>
          <a:xfrm>
            <a:off x="3241849" y="1761977"/>
            <a:ext cx="2660300" cy="809773"/>
          </a:xfrm>
          <a:prstGeom prst="roundRect">
            <a:avLst>
              <a:gd fmla="val 16667" name="adj"/>
            </a:avLst>
          </a:prstGeom>
          <a:noFill/>
          <a:ln cap="flat" cmpd="sng" w="9525">
            <a:solidFill>
              <a:srgbClr val="EA9999"/>
            </a:solidFill>
            <a:prstDash val="dash"/>
            <a:round/>
            <a:headEnd len="sm" w="sm" type="none"/>
            <a:tailEnd len="sm" w="sm" type="none"/>
          </a:ln>
        </p:spPr>
        <p:txBody>
          <a:bodyPr anchorCtr="0" anchor="ctr" bIns="91425" lIns="91425" spcFirstLastPara="1" rIns="91425" wrap="square" tIns="91425">
            <a:noAutofit/>
          </a:bodyPr>
          <a:lstStyle/>
          <a:p>
            <a:pPr indent="0" lvl="0" marL="0" marR="0" rtl="0" algn="just">
              <a:lnSpc>
                <a:spcPct val="100000"/>
              </a:lnSpc>
              <a:spcBef>
                <a:spcPts val="0"/>
              </a:spcBef>
              <a:spcAft>
                <a:spcPts val="0"/>
              </a:spcAft>
              <a:buClr>
                <a:srgbClr val="000000"/>
              </a:buClr>
              <a:buSzPts val="1100"/>
              <a:buFont typeface="Arial"/>
              <a:buNone/>
            </a:pPr>
            <a:r>
              <a:rPr b="0" i="0" lang="vi-VN" sz="1100" u="none" cap="none" strike="noStrike">
                <a:solidFill>
                  <a:srgbClr val="000000"/>
                </a:solidFill>
                <a:latin typeface="Arial"/>
                <a:ea typeface="Arial"/>
                <a:cs typeface="Arial"/>
                <a:sym typeface="Arial"/>
              </a:rPr>
              <a:t>Tốc độ </a:t>
            </a:r>
            <a:r>
              <a:rPr b="1" i="0" lang="vi-VN" sz="1100" u="none" cap="none" strike="noStrike">
                <a:solidFill>
                  <a:srgbClr val="DD7E6B"/>
                </a:solidFill>
                <a:latin typeface="Arial"/>
                <a:ea typeface="Arial"/>
                <a:cs typeface="Arial"/>
                <a:sym typeface="Arial"/>
              </a:rPr>
              <a:t>sinh ra, truyền tải, xử lý </a:t>
            </a:r>
            <a:r>
              <a:rPr b="0" i="0" lang="vi-VN" sz="1100" u="none" cap="none" strike="noStrike">
                <a:solidFill>
                  <a:srgbClr val="000000"/>
                </a:solidFill>
                <a:latin typeface="Arial"/>
                <a:ea typeface="Arial"/>
                <a:cs typeface="Arial"/>
                <a:sym typeface="Arial"/>
              </a:rPr>
              <a:t>dữ liệu - ngày càng yêu cầu </a:t>
            </a:r>
            <a:r>
              <a:rPr b="1" i="0" lang="vi-VN" sz="1100" u="none" cap="none" strike="noStrike">
                <a:solidFill>
                  <a:srgbClr val="DD7E6B"/>
                </a:solidFill>
                <a:latin typeface="Arial"/>
                <a:ea typeface="Arial"/>
                <a:cs typeface="Arial"/>
                <a:sym typeface="Arial"/>
              </a:rPr>
              <a:t>gần thời gian thực</a:t>
            </a:r>
            <a:r>
              <a:rPr b="0" i="0" lang="vi-VN" sz="1100" u="none" cap="none" strike="noStrike">
                <a:solidFill>
                  <a:srgbClr val="000000"/>
                </a:solidFill>
                <a:latin typeface="Arial"/>
                <a:ea typeface="Arial"/>
                <a:cs typeface="Arial"/>
                <a:sym typeface="Arial"/>
              </a:rPr>
              <a:t> (near real-time) hoặc </a:t>
            </a:r>
            <a:r>
              <a:rPr b="1" i="0" lang="vi-VN" sz="1100" u="none" cap="none" strike="noStrike">
                <a:solidFill>
                  <a:srgbClr val="DD7E6B"/>
                </a:solidFill>
                <a:latin typeface="Arial"/>
                <a:ea typeface="Arial"/>
                <a:cs typeface="Arial"/>
                <a:sym typeface="Arial"/>
              </a:rPr>
              <a:t>thời gian thực</a:t>
            </a:r>
            <a:r>
              <a:rPr b="0" i="0" lang="vi-VN" sz="1100" u="none" cap="none" strike="noStrike">
                <a:solidFill>
                  <a:srgbClr val="000000"/>
                </a:solidFill>
                <a:latin typeface="Arial"/>
                <a:ea typeface="Arial"/>
                <a:cs typeface="Arial"/>
                <a:sym typeface="Arial"/>
              </a:rPr>
              <a:t> (real-time)</a:t>
            </a:r>
            <a:endParaRPr b="0" i="0" sz="1100" u="none" cap="none" strike="noStrike">
              <a:solidFill>
                <a:srgbClr val="000000"/>
              </a:solidFill>
              <a:latin typeface="Arial"/>
              <a:ea typeface="Arial"/>
              <a:cs typeface="Arial"/>
              <a:sym typeface="Arial"/>
            </a:endParaRPr>
          </a:p>
        </p:txBody>
      </p:sp>
      <p:sp>
        <p:nvSpPr>
          <p:cNvPr id="139" name="Google Shape;139;p4"/>
          <p:cNvSpPr/>
          <p:nvPr/>
        </p:nvSpPr>
        <p:spPr>
          <a:xfrm>
            <a:off x="6409723" y="1761977"/>
            <a:ext cx="2660300" cy="809773"/>
          </a:xfrm>
          <a:prstGeom prst="roundRect">
            <a:avLst>
              <a:gd fmla="val 16667" name="adj"/>
            </a:avLst>
          </a:prstGeom>
          <a:noFill/>
          <a:ln cap="flat" cmpd="sng" w="9525">
            <a:solidFill>
              <a:srgbClr val="EA9999"/>
            </a:solidFill>
            <a:prstDash val="dash"/>
            <a:round/>
            <a:headEnd len="sm" w="sm" type="none"/>
            <a:tailEnd len="sm" w="sm" type="none"/>
          </a:ln>
        </p:spPr>
        <p:txBody>
          <a:bodyPr anchorCtr="0" anchor="ctr" bIns="91425" lIns="91425" spcFirstLastPara="1" rIns="91425" wrap="square" tIns="91425">
            <a:noAutofit/>
          </a:bodyPr>
          <a:lstStyle/>
          <a:p>
            <a:pPr indent="0" lvl="0" marL="0" marR="0" rtl="0" algn="just">
              <a:lnSpc>
                <a:spcPct val="100000"/>
              </a:lnSpc>
              <a:spcBef>
                <a:spcPts val="0"/>
              </a:spcBef>
              <a:spcAft>
                <a:spcPts val="0"/>
              </a:spcAft>
              <a:buClr>
                <a:srgbClr val="000000"/>
              </a:buClr>
              <a:buSzPts val="1100"/>
              <a:buFont typeface="Arial"/>
              <a:buNone/>
            </a:pPr>
            <a:r>
              <a:rPr b="0" i="0" lang="vi-VN" sz="1100" u="none" cap="none" strike="noStrike">
                <a:solidFill>
                  <a:schemeClr val="dk1"/>
                </a:solidFill>
                <a:latin typeface="Arial"/>
                <a:ea typeface="Arial"/>
                <a:cs typeface="Arial"/>
                <a:sym typeface="Arial"/>
              </a:rPr>
              <a:t>Dữ liệu đến từ </a:t>
            </a:r>
            <a:r>
              <a:rPr b="1" i="0" lang="vi-VN" sz="1100" u="none" cap="none" strike="noStrike">
                <a:solidFill>
                  <a:srgbClr val="DD7E6B"/>
                </a:solidFill>
                <a:latin typeface="Arial"/>
                <a:ea typeface="Arial"/>
                <a:cs typeface="Arial"/>
                <a:sym typeface="Arial"/>
              </a:rPr>
              <a:t>nhiều định dạng </a:t>
            </a:r>
            <a:r>
              <a:rPr b="0" i="0" lang="vi-VN" sz="1100" u="none" cap="none" strike="noStrike">
                <a:solidFill>
                  <a:schemeClr val="dk1"/>
                </a:solidFill>
                <a:latin typeface="Arial"/>
                <a:ea typeface="Arial"/>
                <a:cs typeface="Arial"/>
                <a:sym typeface="Arial"/>
              </a:rPr>
              <a:t>và nguồn khác nhau: cấu trúc, </a:t>
            </a:r>
            <a:r>
              <a:rPr b="1" i="0" lang="vi-VN" sz="1100" u="none" cap="none" strike="noStrike">
                <a:solidFill>
                  <a:srgbClr val="DD7E6B"/>
                </a:solidFill>
                <a:latin typeface="Arial"/>
                <a:ea typeface="Arial"/>
                <a:cs typeface="Arial"/>
                <a:sym typeface="Arial"/>
              </a:rPr>
              <a:t>bán cấu trúc </a:t>
            </a:r>
            <a:r>
              <a:rPr b="0" i="0" lang="vi-VN" sz="1100" u="none" cap="none" strike="noStrike">
                <a:solidFill>
                  <a:schemeClr val="dk1"/>
                </a:solidFill>
                <a:latin typeface="Arial"/>
                <a:ea typeface="Arial"/>
                <a:cs typeface="Arial"/>
                <a:sym typeface="Arial"/>
              </a:rPr>
              <a:t>(JSON, XML), </a:t>
            </a:r>
            <a:r>
              <a:rPr b="1" i="0" lang="vi-VN" sz="1100" u="none" cap="none" strike="noStrike">
                <a:solidFill>
                  <a:srgbClr val="DD7E6B"/>
                </a:solidFill>
                <a:latin typeface="Arial"/>
                <a:ea typeface="Arial"/>
                <a:cs typeface="Arial"/>
                <a:sym typeface="Arial"/>
              </a:rPr>
              <a:t>phi cấu trúc </a:t>
            </a:r>
            <a:r>
              <a:rPr b="0" i="0" lang="vi-VN" sz="1100" u="none" cap="none" strike="noStrike">
                <a:solidFill>
                  <a:schemeClr val="dk1"/>
                </a:solidFill>
                <a:latin typeface="Arial"/>
                <a:ea typeface="Arial"/>
                <a:cs typeface="Arial"/>
                <a:sym typeface="Arial"/>
              </a:rPr>
              <a:t>(văn bản, hình ảnh, âm thanh, video)</a:t>
            </a:r>
            <a:endParaRPr/>
          </a:p>
        </p:txBody>
      </p:sp>
      <p:cxnSp>
        <p:nvCxnSpPr>
          <p:cNvPr id="140" name="Google Shape;140;p4"/>
          <p:cNvCxnSpPr/>
          <p:nvPr/>
        </p:nvCxnSpPr>
        <p:spPr>
          <a:xfrm>
            <a:off x="-21300" y="4855975"/>
            <a:ext cx="2875200" cy="0"/>
          </a:xfrm>
          <a:prstGeom prst="straightConnector1">
            <a:avLst/>
          </a:prstGeom>
          <a:noFill/>
          <a:ln cap="flat" cmpd="sng" w="9525">
            <a:solidFill>
              <a:srgbClr val="002B65"/>
            </a:solidFill>
            <a:prstDash val="solid"/>
            <a:round/>
            <a:headEnd len="sm" w="sm" type="none"/>
            <a:tailEnd len="sm" w="sm" type="none"/>
          </a:ln>
        </p:spPr>
      </p:cxnSp>
      <p:cxnSp>
        <p:nvCxnSpPr>
          <p:cNvPr id="141" name="Google Shape;141;p4"/>
          <p:cNvCxnSpPr/>
          <p:nvPr/>
        </p:nvCxnSpPr>
        <p:spPr>
          <a:xfrm>
            <a:off x="6268800" y="4855975"/>
            <a:ext cx="2875200" cy="0"/>
          </a:xfrm>
          <a:prstGeom prst="straightConnector1">
            <a:avLst/>
          </a:prstGeom>
          <a:noFill/>
          <a:ln cap="flat" cmpd="sng" w="9525">
            <a:solidFill>
              <a:srgbClr val="002B65"/>
            </a:solidFill>
            <a:prstDash val="solid"/>
            <a:round/>
            <a:headEnd len="sm" w="sm" type="none"/>
            <a:tailEnd len="sm" w="sm" type="none"/>
          </a:ln>
        </p:spPr>
      </p:cxnSp>
      <p:sp>
        <p:nvSpPr>
          <p:cNvPr id="142" name="Google Shape;142;p4"/>
          <p:cNvSpPr txBox="1"/>
          <p:nvPr/>
        </p:nvSpPr>
        <p:spPr>
          <a:xfrm>
            <a:off x="8622123" y="4897279"/>
            <a:ext cx="521877" cy="246221"/>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None/>
            </a:pPr>
            <a:r>
              <a:rPr b="1" i="0" lang="vi-VN" sz="1000" u="none" cap="none" strike="noStrike">
                <a:solidFill>
                  <a:srgbClr val="002B65"/>
                </a:solidFill>
                <a:latin typeface="Arial"/>
                <a:ea typeface="Arial"/>
                <a:cs typeface="Arial"/>
                <a:sym typeface="Arial"/>
              </a:rPr>
              <a:t>3</a:t>
            </a:r>
            <a:endParaRPr/>
          </a:p>
        </p:txBody>
      </p:sp>
      <p:sp>
        <p:nvSpPr>
          <p:cNvPr id="143" name="Google Shape;143;p4"/>
          <p:cNvSpPr txBox="1"/>
          <p:nvPr/>
        </p:nvSpPr>
        <p:spPr>
          <a:xfrm>
            <a:off x="830235" y="2684425"/>
            <a:ext cx="1945403" cy="630912"/>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1" i="0" lang="vi-VN" sz="1100" u="none" cap="none" strike="noStrike">
                <a:solidFill>
                  <a:srgbClr val="DD7E6B"/>
                </a:solidFill>
                <a:latin typeface="Arial"/>
                <a:ea typeface="Arial"/>
                <a:cs typeface="Arial"/>
                <a:sym typeface="Arial"/>
              </a:rPr>
              <a:t>Hệ thống lưu trữ phân tán</a:t>
            </a:r>
            <a:endParaRPr b="1" i="0" sz="1100" u="none" cap="none" strike="noStrike">
              <a:solidFill>
                <a:srgbClr val="DD7E6B"/>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rPr b="0" i="0" lang="vi-VN" sz="900" u="none" cap="none" strike="noStrike">
                <a:solidFill>
                  <a:schemeClr val="dk1"/>
                </a:solidFill>
                <a:latin typeface="Arial"/>
                <a:ea typeface="Arial"/>
                <a:cs typeface="Arial"/>
                <a:sym typeface="Arial"/>
              </a:rPr>
              <a:t>HDFS, Amazon S3, Google Cloud Storage</a:t>
            </a:r>
            <a:endParaRPr/>
          </a:p>
        </p:txBody>
      </p:sp>
      <p:sp>
        <p:nvSpPr>
          <p:cNvPr id="144" name="Google Shape;144;p4"/>
          <p:cNvSpPr txBox="1"/>
          <p:nvPr/>
        </p:nvSpPr>
        <p:spPr>
          <a:xfrm>
            <a:off x="844613" y="4268306"/>
            <a:ext cx="1956721" cy="507801"/>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1" i="0" lang="vi-VN" sz="1100" u="none" cap="none" strike="noStrike">
                <a:solidFill>
                  <a:srgbClr val="DD7E6B"/>
                </a:solidFill>
                <a:latin typeface="Arial"/>
                <a:ea typeface="Arial"/>
                <a:cs typeface="Arial"/>
                <a:sym typeface="Arial"/>
              </a:rPr>
              <a:t>Kỹ thuật lưu trữ</a:t>
            </a:r>
            <a:endParaRPr b="1" i="0" sz="1100" u="none" cap="none" strike="noStrike">
              <a:solidFill>
                <a:srgbClr val="DD7E6B"/>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rPr b="0" i="0" lang="vi-VN" sz="900" u="none" cap="none" strike="noStrike">
                <a:solidFill>
                  <a:schemeClr val="dk1"/>
                </a:solidFill>
                <a:latin typeface="Arial"/>
                <a:ea typeface="Arial"/>
                <a:cs typeface="Arial"/>
                <a:sym typeface="Arial"/>
              </a:rPr>
              <a:t>Nén dữ liệu, phân vùng dữ liệu</a:t>
            </a:r>
            <a:endParaRPr b="0" i="0" sz="1050" u="none" cap="none" strike="noStrike">
              <a:solidFill>
                <a:schemeClr val="dk1"/>
              </a:solidFill>
              <a:latin typeface="Arial"/>
              <a:ea typeface="Arial"/>
              <a:cs typeface="Arial"/>
              <a:sym typeface="Arial"/>
            </a:endParaRPr>
          </a:p>
        </p:txBody>
      </p:sp>
      <p:sp>
        <p:nvSpPr>
          <p:cNvPr id="145" name="Google Shape;145;p4"/>
          <p:cNvSpPr txBox="1"/>
          <p:nvPr/>
        </p:nvSpPr>
        <p:spPr>
          <a:xfrm>
            <a:off x="844613" y="3493216"/>
            <a:ext cx="1889658" cy="492412"/>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1" i="0" lang="vi-VN" sz="1100" u="none" cap="none" strike="noStrike">
                <a:solidFill>
                  <a:srgbClr val="DD7E6B"/>
                </a:solidFill>
                <a:latin typeface="Arial"/>
                <a:ea typeface="Arial"/>
                <a:cs typeface="Arial"/>
                <a:sym typeface="Arial"/>
              </a:rPr>
              <a:t>Cơ sở dữ liệu phân tán </a:t>
            </a:r>
            <a:r>
              <a:rPr b="0" i="0" lang="vi-VN" sz="900" u="none" cap="none" strike="noStrike">
                <a:solidFill>
                  <a:schemeClr val="dk1"/>
                </a:solidFill>
                <a:latin typeface="Arial"/>
                <a:ea typeface="Arial"/>
                <a:cs typeface="Arial"/>
                <a:sym typeface="Arial"/>
              </a:rPr>
              <a:t>Bigtable, HBase</a:t>
            </a:r>
            <a:endParaRPr b="0" i="0" sz="1100" u="none" cap="none" strike="noStrike">
              <a:solidFill>
                <a:schemeClr val="dk1"/>
              </a:solidFill>
              <a:latin typeface="Arial"/>
              <a:ea typeface="Arial"/>
              <a:cs typeface="Arial"/>
              <a:sym typeface="Arial"/>
            </a:endParaRPr>
          </a:p>
        </p:txBody>
      </p:sp>
      <p:pic>
        <p:nvPicPr>
          <p:cNvPr descr="Cloud network Basic Straight Flat icon" id="146" name="Google Shape;146;p4"/>
          <p:cNvPicPr preferRelativeResize="0"/>
          <p:nvPr/>
        </p:nvPicPr>
        <p:blipFill rotWithShape="1">
          <a:blip r:embed="rId6">
            <a:alphaModFix/>
          </a:blip>
          <a:srcRect b="0" l="0" r="0" t="0"/>
          <a:stretch/>
        </p:blipFill>
        <p:spPr>
          <a:xfrm>
            <a:off x="247784" y="2793709"/>
            <a:ext cx="412343" cy="412343"/>
          </a:xfrm>
          <a:prstGeom prst="rect">
            <a:avLst/>
          </a:prstGeom>
          <a:noFill/>
          <a:ln>
            <a:noFill/>
          </a:ln>
        </p:spPr>
      </p:pic>
      <p:pic>
        <p:nvPicPr>
          <p:cNvPr descr="Database Generic Flat Gradient icon" id="147" name="Google Shape;147;p4"/>
          <p:cNvPicPr preferRelativeResize="0"/>
          <p:nvPr/>
        </p:nvPicPr>
        <p:blipFill rotWithShape="1">
          <a:blip r:embed="rId7">
            <a:alphaModFix/>
          </a:blip>
          <a:srcRect b="0" l="0" r="0" t="0"/>
          <a:stretch/>
        </p:blipFill>
        <p:spPr>
          <a:xfrm>
            <a:off x="197507" y="3498364"/>
            <a:ext cx="512895" cy="512895"/>
          </a:xfrm>
          <a:prstGeom prst="rect">
            <a:avLst/>
          </a:prstGeom>
          <a:noFill/>
          <a:ln>
            <a:noFill/>
          </a:ln>
        </p:spPr>
      </p:pic>
      <p:pic>
        <p:nvPicPr>
          <p:cNvPr id="148" name="Google Shape;148;p4"/>
          <p:cNvPicPr preferRelativeResize="0"/>
          <p:nvPr/>
        </p:nvPicPr>
        <p:blipFill rotWithShape="1">
          <a:blip r:embed="rId8">
            <a:alphaModFix/>
          </a:blip>
          <a:srcRect b="0" l="0" r="0" t="0"/>
          <a:stretch/>
        </p:blipFill>
        <p:spPr>
          <a:xfrm>
            <a:off x="129779" y="4274154"/>
            <a:ext cx="648356" cy="501953"/>
          </a:xfrm>
          <a:prstGeom prst="rect">
            <a:avLst/>
          </a:prstGeom>
          <a:noFill/>
          <a:ln>
            <a:noFill/>
          </a:ln>
        </p:spPr>
      </p:pic>
      <p:sp>
        <p:nvSpPr>
          <p:cNvPr id="149" name="Google Shape;149;p4"/>
          <p:cNvSpPr txBox="1"/>
          <p:nvPr/>
        </p:nvSpPr>
        <p:spPr>
          <a:xfrm>
            <a:off x="3942306" y="2684425"/>
            <a:ext cx="1945403" cy="630912"/>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1" i="0" lang="vi-VN" sz="1100" u="none" cap="none" strike="noStrike">
                <a:solidFill>
                  <a:srgbClr val="DD7E6B"/>
                </a:solidFill>
                <a:latin typeface="Arial"/>
                <a:ea typeface="Arial"/>
                <a:cs typeface="Arial"/>
                <a:sym typeface="Arial"/>
              </a:rPr>
              <a:t>Hệ thống xử lý streaming</a:t>
            </a:r>
            <a:endParaRPr b="1" i="0" sz="1100" u="none" cap="none" strike="noStrike">
              <a:solidFill>
                <a:srgbClr val="DD7E6B"/>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rPr b="0" i="0" lang="vi-VN" sz="900" u="none" cap="none" strike="noStrike">
                <a:solidFill>
                  <a:schemeClr val="dk1"/>
                </a:solidFill>
                <a:latin typeface="Arial"/>
                <a:ea typeface="Arial"/>
                <a:cs typeface="Arial"/>
                <a:sym typeface="Arial"/>
              </a:rPr>
              <a:t>Apache Kafka, Apache Flink, Apache Storm, Spark Streaming</a:t>
            </a:r>
            <a:endParaRPr/>
          </a:p>
        </p:txBody>
      </p:sp>
      <p:sp>
        <p:nvSpPr>
          <p:cNvPr id="150" name="Google Shape;150;p4"/>
          <p:cNvSpPr txBox="1"/>
          <p:nvPr/>
        </p:nvSpPr>
        <p:spPr>
          <a:xfrm>
            <a:off x="3956684" y="4268306"/>
            <a:ext cx="1956721" cy="507801"/>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1" i="0" lang="vi-VN" sz="1100" u="none" cap="none" strike="noStrike">
                <a:solidFill>
                  <a:srgbClr val="DD7E6B"/>
                </a:solidFill>
                <a:latin typeface="Arial"/>
                <a:ea typeface="Arial"/>
                <a:cs typeface="Arial"/>
                <a:sym typeface="Arial"/>
              </a:rPr>
              <a:t>Kết nối real-time</a:t>
            </a:r>
            <a:endParaRPr b="1" i="0" sz="1100" u="none" cap="none" strike="noStrike">
              <a:solidFill>
                <a:srgbClr val="DD7E6B"/>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rPr b="0" i="0" lang="vi-VN" sz="900" u="none" cap="none" strike="noStrike">
                <a:solidFill>
                  <a:schemeClr val="dk1"/>
                </a:solidFill>
                <a:latin typeface="Arial"/>
                <a:ea typeface="Arial"/>
                <a:cs typeface="Arial"/>
                <a:sym typeface="Arial"/>
              </a:rPr>
              <a:t>WebSocket, MQTT, gRPC</a:t>
            </a:r>
            <a:endParaRPr/>
          </a:p>
        </p:txBody>
      </p:sp>
      <p:sp>
        <p:nvSpPr>
          <p:cNvPr id="151" name="Google Shape;151;p4"/>
          <p:cNvSpPr txBox="1"/>
          <p:nvPr/>
        </p:nvSpPr>
        <p:spPr>
          <a:xfrm>
            <a:off x="3956683" y="3453282"/>
            <a:ext cx="1971161" cy="677078"/>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1" i="0" lang="vi-VN" sz="1100" u="none" cap="none" strike="noStrike">
                <a:solidFill>
                  <a:srgbClr val="DD7E6B"/>
                </a:solidFill>
                <a:latin typeface="Arial"/>
                <a:ea typeface="Arial"/>
                <a:cs typeface="Arial"/>
                <a:sym typeface="Arial"/>
              </a:rPr>
              <a:t>Xử lý song song và tăng tốc phần cứng</a:t>
            </a:r>
            <a:endParaRPr b="1" i="0" sz="1100" u="none" cap="none" strike="noStrike">
              <a:solidFill>
                <a:srgbClr val="DD7E6B"/>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vi-VN" sz="1000" u="none" cap="none" strike="noStrike">
                <a:solidFill>
                  <a:schemeClr val="dk1"/>
                </a:solidFill>
                <a:latin typeface="Arial"/>
                <a:ea typeface="Arial"/>
                <a:cs typeface="Arial"/>
                <a:sym typeface="Arial"/>
              </a:rPr>
              <a:t> </a:t>
            </a:r>
            <a:r>
              <a:rPr b="0" i="0" lang="vi-VN" sz="900" u="none" cap="none" strike="noStrike">
                <a:solidFill>
                  <a:schemeClr val="dk1"/>
                </a:solidFill>
                <a:latin typeface="Arial"/>
                <a:ea typeface="Arial"/>
                <a:cs typeface="Arial"/>
                <a:sym typeface="Arial"/>
              </a:rPr>
              <a:t>GPU computing, CUDA, Dask</a:t>
            </a:r>
            <a:endParaRPr b="0" i="0" sz="1100" u="none" cap="none" strike="noStrike">
              <a:solidFill>
                <a:schemeClr val="dk1"/>
              </a:solidFill>
              <a:latin typeface="Arial"/>
              <a:ea typeface="Arial"/>
              <a:cs typeface="Arial"/>
              <a:sym typeface="Arial"/>
            </a:endParaRPr>
          </a:p>
        </p:txBody>
      </p:sp>
      <p:pic>
        <p:nvPicPr>
          <p:cNvPr id="152" name="Google Shape;152;p4"/>
          <p:cNvPicPr preferRelativeResize="0"/>
          <p:nvPr/>
        </p:nvPicPr>
        <p:blipFill rotWithShape="1">
          <a:blip r:embed="rId9">
            <a:alphaModFix/>
          </a:blip>
          <a:srcRect b="0" l="14599" r="12901" t="0"/>
          <a:stretch/>
        </p:blipFill>
        <p:spPr>
          <a:xfrm>
            <a:off x="3249781" y="2751516"/>
            <a:ext cx="628002" cy="480021"/>
          </a:xfrm>
          <a:prstGeom prst="rect">
            <a:avLst/>
          </a:prstGeom>
          <a:noFill/>
          <a:ln>
            <a:noFill/>
          </a:ln>
        </p:spPr>
      </p:pic>
      <p:pic>
        <p:nvPicPr>
          <p:cNvPr descr="Parallel Generic Blue icon" id="153" name="Google Shape;153;p4"/>
          <p:cNvPicPr preferRelativeResize="0"/>
          <p:nvPr/>
        </p:nvPicPr>
        <p:blipFill rotWithShape="1">
          <a:blip r:embed="rId10">
            <a:alphaModFix/>
          </a:blip>
          <a:srcRect b="0" l="0" r="0" t="0"/>
          <a:stretch/>
        </p:blipFill>
        <p:spPr>
          <a:xfrm>
            <a:off x="3335990" y="3579259"/>
            <a:ext cx="455583" cy="455583"/>
          </a:xfrm>
          <a:prstGeom prst="rect">
            <a:avLst/>
          </a:prstGeom>
          <a:noFill/>
          <a:ln>
            <a:noFill/>
          </a:ln>
        </p:spPr>
      </p:pic>
      <p:pic>
        <p:nvPicPr>
          <p:cNvPr id="154" name="Google Shape;154;p4"/>
          <p:cNvPicPr preferRelativeResize="0"/>
          <p:nvPr/>
        </p:nvPicPr>
        <p:blipFill rotWithShape="1">
          <a:blip r:embed="rId11">
            <a:alphaModFix/>
          </a:blip>
          <a:srcRect b="0" l="0" r="0" t="0"/>
          <a:stretch/>
        </p:blipFill>
        <p:spPr>
          <a:xfrm>
            <a:off x="3249781" y="4268306"/>
            <a:ext cx="632713" cy="507800"/>
          </a:xfrm>
          <a:prstGeom prst="rect">
            <a:avLst/>
          </a:prstGeom>
          <a:noFill/>
          <a:ln>
            <a:noFill/>
          </a:ln>
        </p:spPr>
      </p:pic>
      <p:sp>
        <p:nvSpPr>
          <p:cNvPr id="155" name="Google Shape;155;p4"/>
          <p:cNvSpPr txBox="1"/>
          <p:nvPr/>
        </p:nvSpPr>
        <p:spPr>
          <a:xfrm>
            <a:off x="7098924" y="2684425"/>
            <a:ext cx="1945403" cy="630912"/>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1" i="0" lang="vi-VN" sz="1100" u="none" cap="none" strike="noStrike">
                <a:solidFill>
                  <a:srgbClr val="DD7E6B"/>
                </a:solidFill>
                <a:latin typeface="Arial"/>
                <a:ea typeface="Arial"/>
                <a:cs typeface="Arial"/>
                <a:sym typeface="Arial"/>
              </a:rPr>
              <a:t>Hệ quản trị NoSQL</a:t>
            </a:r>
            <a:endParaRPr b="1" i="0" sz="1100" u="none" cap="none" strike="noStrike">
              <a:solidFill>
                <a:srgbClr val="DD7E6B"/>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rPr b="0" i="0" lang="vi-VN" sz="900" u="none" cap="none" strike="noStrike">
                <a:solidFill>
                  <a:schemeClr val="dk1"/>
                </a:solidFill>
                <a:latin typeface="Arial"/>
                <a:ea typeface="Arial"/>
                <a:cs typeface="Arial"/>
                <a:sym typeface="Arial"/>
              </a:rPr>
              <a:t>MongoDB, Cassandra, Elasticsearch</a:t>
            </a:r>
            <a:endParaRPr/>
          </a:p>
        </p:txBody>
      </p:sp>
      <p:sp>
        <p:nvSpPr>
          <p:cNvPr id="156" name="Google Shape;156;p4"/>
          <p:cNvSpPr txBox="1"/>
          <p:nvPr/>
        </p:nvSpPr>
        <p:spPr>
          <a:xfrm>
            <a:off x="7098925" y="4268305"/>
            <a:ext cx="1945400" cy="492412"/>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1" i="0" lang="vi-VN" sz="1100" u="none" cap="none" strike="noStrike">
                <a:solidFill>
                  <a:srgbClr val="DD7E6B"/>
                </a:solidFill>
                <a:latin typeface="Arial"/>
                <a:ea typeface="Arial"/>
                <a:cs typeface="Arial"/>
                <a:sym typeface="Arial"/>
              </a:rPr>
              <a:t>Xử lý hình ảnh, video</a:t>
            </a:r>
            <a:endParaRPr b="1" i="0" sz="1100" u="none" cap="none" strike="noStrike">
              <a:solidFill>
                <a:srgbClr val="DD7E6B"/>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rPr b="0" i="0" lang="vi-VN" sz="900" u="none" cap="none" strike="noStrike">
                <a:solidFill>
                  <a:schemeClr val="dk1"/>
                </a:solidFill>
                <a:latin typeface="Arial"/>
                <a:ea typeface="Arial"/>
                <a:cs typeface="Arial"/>
                <a:sym typeface="Arial"/>
              </a:rPr>
              <a:t>OpenCV, TensorFlow, PyTorch</a:t>
            </a:r>
            <a:endParaRPr b="0" i="0" sz="1050" u="none" cap="none" strike="noStrike">
              <a:solidFill>
                <a:schemeClr val="dk1"/>
              </a:solidFill>
              <a:latin typeface="Arial"/>
              <a:ea typeface="Arial"/>
              <a:cs typeface="Arial"/>
              <a:sym typeface="Arial"/>
            </a:endParaRPr>
          </a:p>
        </p:txBody>
      </p:sp>
      <p:sp>
        <p:nvSpPr>
          <p:cNvPr id="157" name="Google Shape;157;p4"/>
          <p:cNvSpPr txBox="1"/>
          <p:nvPr/>
        </p:nvSpPr>
        <p:spPr>
          <a:xfrm>
            <a:off x="7098923" y="3460977"/>
            <a:ext cx="1945401" cy="630912"/>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1" i="0" lang="vi-VN" sz="1100" u="none" cap="none" strike="noStrike">
                <a:solidFill>
                  <a:srgbClr val="DD7E6B"/>
                </a:solidFill>
                <a:latin typeface="Arial"/>
                <a:ea typeface="Arial"/>
                <a:cs typeface="Arial"/>
                <a:sym typeface="Arial"/>
              </a:rPr>
              <a:t>Xử lý ngôn ngữ tự nhiên </a:t>
            </a:r>
            <a:r>
              <a:rPr b="0" i="0" lang="vi-VN" sz="900" u="none" cap="none" strike="noStrike">
                <a:solidFill>
                  <a:schemeClr val="dk1"/>
                </a:solidFill>
                <a:latin typeface="Arial"/>
                <a:ea typeface="Arial"/>
                <a:cs typeface="Arial"/>
                <a:sym typeface="Arial"/>
              </a:rPr>
              <a:t>spaCy, BERT, Hugging Face Transformers</a:t>
            </a:r>
            <a:endParaRPr b="0" i="0" sz="1100" u="none" cap="none" strike="noStrike">
              <a:solidFill>
                <a:schemeClr val="dk1"/>
              </a:solidFill>
              <a:latin typeface="Arial"/>
              <a:ea typeface="Arial"/>
              <a:cs typeface="Arial"/>
              <a:sym typeface="Arial"/>
            </a:endParaRPr>
          </a:p>
        </p:txBody>
      </p:sp>
      <p:pic>
        <p:nvPicPr>
          <p:cNvPr descr="Cloud network Basic Straight Flat icon" id="158" name="Google Shape;158;p4"/>
          <p:cNvPicPr preferRelativeResize="0"/>
          <p:nvPr/>
        </p:nvPicPr>
        <p:blipFill rotWithShape="1">
          <a:blip r:embed="rId6">
            <a:alphaModFix/>
          </a:blip>
          <a:srcRect b="0" l="0" r="0" t="0"/>
          <a:stretch/>
        </p:blipFill>
        <p:spPr>
          <a:xfrm>
            <a:off x="6516473" y="2793709"/>
            <a:ext cx="412343" cy="412343"/>
          </a:xfrm>
          <a:prstGeom prst="rect">
            <a:avLst/>
          </a:prstGeom>
          <a:noFill/>
          <a:ln>
            <a:noFill/>
          </a:ln>
        </p:spPr>
      </p:pic>
      <p:pic>
        <p:nvPicPr>
          <p:cNvPr descr="Database Generic Flat Gradient icon" id="159" name="Google Shape;159;p4"/>
          <p:cNvPicPr preferRelativeResize="0"/>
          <p:nvPr/>
        </p:nvPicPr>
        <p:blipFill rotWithShape="1">
          <a:blip r:embed="rId7">
            <a:alphaModFix/>
          </a:blip>
          <a:srcRect b="0" l="0" r="0" t="0"/>
          <a:stretch/>
        </p:blipFill>
        <p:spPr>
          <a:xfrm>
            <a:off x="6466196" y="3498364"/>
            <a:ext cx="512895" cy="512895"/>
          </a:xfrm>
          <a:prstGeom prst="rect">
            <a:avLst/>
          </a:prstGeom>
          <a:noFill/>
          <a:ln>
            <a:noFill/>
          </a:ln>
        </p:spPr>
      </p:pic>
      <p:pic>
        <p:nvPicPr>
          <p:cNvPr id="160" name="Google Shape;160;p4"/>
          <p:cNvPicPr preferRelativeResize="0"/>
          <p:nvPr/>
        </p:nvPicPr>
        <p:blipFill rotWithShape="1">
          <a:blip r:embed="rId8">
            <a:alphaModFix/>
          </a:blip>
          <a:srcRect b="0" l="0" r="0" t="0"/>
          <a:stretch/>
        </p:blipFill>
        <p:spPr>
          <a:xfrm>
            <a:off x="6398467" y="4274154"/>
            <a:ext cx="648356" cy="501953"/>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cxnSp>
        <p:nvCxnSpPr>
          <p:cNvPr id="165" name="Google Shape;165;p5"/>
          <p:cNvCxnSpPr/>
          <p:nvPr/>
        </p:nvCxnSpPr>
        <p:spPr>
          <a:xfrm>
            <a:off x="-5550" y="354125"/>
            <a:ext cx="9155100" cy="0"/>
          </a:xfrm>
          <a:prstGeom prst="straightConnector1">
            <a:avLst/>
          </a:prstGeom>
          <a:noFill/>
          <a:ln cap="flat" cmpd="sng" w="19050">
            <a:solidFill>
              <a:srgbClr val="002B65"/>
            </a:solidFill>
            <a:prstDash val="solid"/>
            <a:round/>
            <a:headEnd len="sm" w="sm" type="none"/>
            <a:tailEnd len="sm" w="sm" type="none"/>
          </a:ln>
        </p:spPr>
      </p:cxnSp>
      <p:sp>
        <p:nvSpPr>
          <p:cNvPr id="166" name="Google Shape;166;p5"/>
          <p:cNvSpPr txBox="1"/>
          <p:nvPr/>
        </p:nvSpPr>
        <p:spPr>
          <a:xfrm>
            <a:off x="73975" y="0"/>
            <a:ext cx="7435200" cy="400079"/>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vi-VN" sz="1400" u="none" cap="none" strike="noStrike">
                <a:solidFill>
                  <a:srgbClr val="002B65"/>
                </a:solidFill>
                <a:latin typeface="Roboto"/>
                <a:ea typeface="Roboto"/>
                <a:cs typeface="Roboto"/>
                <a:sym typeface="Roboto"/>
              </a:rPr>
              <a:t>6V đặc trưng của Big Data: Veracity, Velocity, Variability</a:t>
            </a:r>
            <a:endParaRPr/>
          </a:p>
        </p:txBody>
      </p:sp>
      <p:cxnSp>
        <p:nvCxnSpPr>
          <p:cNvPr id="167" name="Google Shape;167;p5"/>
          <p:cNvCxnSpPr/>
          <p:nvPr/>
        </p:nvCxnSpPr>
        <p:spPr>
          <a:xfrm>
            <a:off x="3008744" y="737995"/>
            <a:ext cx="0" cy="4159621"/>
          </a:xfrm>
          <a:prstGeom prst="straightConnector1">
            <a:avLst/>
          </a:prstGeom>
          <a:noFill/>
          <a:ln cap="flat" cmpd="sng" w="19050">
            <a:solidFill>
              <a:srgbClr val="002B65"/>
            </a:solidFill>
            <a:prstDash val="dash"/>
            <a:round/>
            <a:headEnd len="sm" w="sm" type="none"/>
            <a:tailEnd len="sm" w="sm" type="none"/>
          </a:ln>
        </p:spPr>
      </p:cxnSp>
      <p:cxnSp>
        <p:nvCxnSpPr>
          <p:cNvPr id="168" name="Google Shape;168;p5"/>
          <p:cNvCxnSpPr/>
          <p:nvPr/>
        </p:nvCxnSpPr>
        <p:spPr>
          <a:xfrm>
            <a:off x="6202319" y="675700"/>
            <a:ext cx="0" cy="4262060"/>
          </a:xfrm>
          <a:prstGeom prst="straightConnector1">
            <a:avLst/>
          </a:prstGeom>
          <a:noFill/>
          <a:ln cap="flat" cmpd="sng" w="19050">
            <a:solidFill>
              <a:srgbClr val="002B65"/>
            </a:solidFill>
            <a:prstDash val="dash"/>
            <a:round/>
            <a:headEnd len="sm" w="sm" type="none"/>
            <a:tailEnd len="sm" w="sm" type="none"/>
          </a:ln>
        </p:spPr>
      </p:cxnSp>
      <p:sp>
        <p:nvSpPr>
          <p:cNvPr id="169" name="Google Shape;169;p5"/>
          <p:cNvSpPr/>
          <p:nvPr/>
        </p:nvSpPr>
        <p:spPr>
          <a:xfrm>
            <a:off x="660276" y="1234844"/>
            <a:ext cx="1487700" cy="338400"/>
          </a:xfrm>
          <a:prstGeom prst="roundRect">
            <a:avLst>
              <a:gd fmla="val 16667" name="adj"/>
            </a:avLst>
          </a:prstGeom>
          <a:solidFill>
            <a:srgbClr val="44546A"/>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vi-VN" sz="1300" u="none" cap="none" strike="noStrike">
                <a:solidFill>
                  <a:schemeClr val="lt1"/>
                </a:solidFill>
                <a:latin typeface="Roboto"/>
                <a:ea typeface="Roboto"/>
                <a:cs typeface="Roboto"/>
                <a:sym typeface="Roboto"/>
              </a:rPr>
              <a:t>Veracity</a:t>
            </a:r>
            <a:endParaRPr/>
          </a:p>
        </p:txBody>
      </p:sp>
      <p:sp>
        <p:nvSpPr>
          <p:cNvPr id="170" name="Google Shape;170;p5"/>
          <p:cNvSpPr/>
          <p:nvPr/>
        </p:nvSpPr>
        <p:spPr>
          <a:xfrm>
            <a:off x="3851941" y="1234844"/>
            <a:ext cx="1487700" cy="338400"/>
          </a:xfrm>
          <a:prstGeom prst="roundRect">
            <a:avLst>
              <a:gd fmla="val 16667" name="adj"/>
            </a:avLst>
          </a:prstGeom>
          <a:solidFill>
            <a:srgbClr val="44546A"/>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vi-VN" sz="1300" u="none" cap="none" strike="noStrike">
                <a:solidFill>
                  <a:schemeClr val="lt1"/>
                </a:solidFill>
                <a:latin typeface="Roboto"/>
                <a:ea typeface="Roboto"/>
                <a:cs typeface="Roboto"/>
                <a:sym typeface="Roboto"/>
              </a:rPr>
              <a:t>Value</a:t>
            </a:r>
            <a:endParaRPr/>
          </a:p>
        </p:txBody>
      </p:sp>
      <p:sp>
        <p:nvSpPr>
          <p:cNvPr id="171" name="Google Shape;171;p5"/>
          <p:cNvSpPr/>
          <p:nvPr/>
        </p:nvSpPr>
        <p:spPr>
          <a:xfrm>
            <a:off x="6996023" y="1234844"/>
            <a:ext cx="1487700" cy="338400"/>
          </a:xfrm>
          <a:prstGeom prst="roundRect">
            <a:avLst>
              <a:gd fmla="val 16667" name="adj"/>
            </a:avLst>
          </a:prstGeom>
          <a:solidFill>
            <a:srgbClr val="44546A"/>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vi-VN" sz="1300" u="none" cap="none" strike="noStrike">
                <a:solidFill>
                  <a:schemeClr val="lt1"/>
                </a:solidFill>
                <a:latin typeface="Roboto"/>
                <a:ea typeface="Roboto"/>
                <a:cs typeface="Roboto"/>
                <a:sym typeface="Roboto"/>
              </a:rPr>
              <a:t>Variability</a:t>
            </a:r>
            <a:endParaRPr b="1" i="0" sz="1300" u="none" cap="none" strike="noStrike">
              <a:solidFill>
                <a:schemeClr val="lt1"/>
              </a:solidFill>
              <a:latin typeface="Roboto"/>
              <a:ea typeface="Roboto"/>
              <a:cs typeface="Roboto"/>
              <a:sym typeface="Roboto"/>
            </a:endParaRPr>
          </a:p>
        </p:txBody>
      </p:sp>
      <p:sp>
        <p:nvSpPr>
          <p:cNvPr id="172" name="Google Shape;172;p5"/>
          <p:cNvSpPr/>
          <p:nvPr/>
        </p:nvSpPr>
        <p:spPr>
          <a:xfrm>
            <a:off x="73976" y="1761977"/>
            <a:ext cx="2660300" cy="809773"/>
          </a:xfrm>
          <a:prstGeom prst="roundRect">
            <a:avLst>
              <a:gd fmla="val 16667" name="adj"/>
            </a:avLst>
          </a:prstGeom>
          <a:noFill/>
          <a:ln cap="flat" cmpd="sng" w="9525">
            <a:solidFill>
              <a:srgbClr val="EA9999"/>
            </a:solidFill>
            <a:prstDash val="dash"/>
            <a:round/>
            <a:headEnd len="sm" w="sm" type="none"/>
            <a:tailEnd len="sm" w="sm" type="none"/>
          </a:ln>
        </p:spPr>
        <p:txBody>
          <a:bodyPr anchorCtr="0" anchor="ctr" bIns="91425" lIns="91425" spcFirstLastPara="1" rIns="91425" wrap="square" tIns="91425">
            <a:noAutofit/>
          </a:bodyPr>
          <a:lstStyle/>
          <a:p>
            <a:pPr indent="0" lvl="0" marL="0" marR="0" rtl="0" algn="just">
              <a:lnSpc>
                <a:spcPct val="100000"/>
              </a:lnSpc>
              <a:spcBef>
                <a:spcPts val="0"/>
              </a:spcBef>
              <a:spcAft>
                <a:spcPts val="0"/>
              </a:spcAft>
              <a:buClr>
                <a:srgbClr val="000000"/>
              </a:buClr>
              <a:buSzPts val="1100"/>
              <a:buFont typeface="Arial"/>
              <a:buNone/>
            </a:pPr>
            <a:r>
              <a:rPr b="0" i="0" lang="vi-VN" sz="1100" u="none" cap="none" strike="noStrike">
                <a:solidFill>
                  <a:schemeClr val="dk1"/>
                </a:solidFill>
                <a:latin typeface="Arial"/>
                <a:ea typeface="Arial"/>
                <a:cs typeface="Arial"/>
                <a:sym typeface="Arial"/>
              </a:rPr>
              <a:t>Dữ liệu có thể </a:t>
            </a:r>
            <a:r>
              <a:rPr b="1" i="0" lang="vi-VN" sz="1100" u="none" cap="none" strike="noStrike">
                <a:solidFill>
                  <a:srgbClr val="DD7E6B"/>
                </a:solidFill>
                <a:latin typeface="Arial"/>
                <a:ea typeface="Arial"/>
                <a:cs typeface="Arial"/>
                <a:sym typeface="Arial"/>
              </a:rPr>
              <a:t>bị nhiễu, không đầy đủ, sai lệch </a:t>
            </a:r>
            <a:r>
              <a:rPr b="0" i="0" lang="vi-VN" sz="1100" u="none" cap="none" strike="noStrike">
                <a:solidFill>
                  <a:schemeClr val="dk1"/>
                </a:solidFill>
                <a:latin typeface="Arial"/>
                <a:ea typeface="Arial"/>
                <a:cs typeface="Arial"/>
                <a:sym typeface="Arial"/>
              </a:rPr>
              <a:t>hoặc</a:t>
            </a:r>
            <a:r>
              <a:rPr b="1" i="0" lang="vi-VN" sz="1100" u="none" cap="none" strike="noStrike">
                <a:solidFill>
                  <a:srgbClr val="DD7E6B"/>
                </a:solidFill>
                <a:latin typeface="Arial"/>
                <a:ea typeface="Arial"/>
                <a:cs typeface="Arial"/>
                <a:sym typeface="Arial"/>
              </a:rPr>
              <a:t> bị giả mạo</a:t>
            </a:r>
            <a:r>
              <a:rPr b="0" i="0" lang="vi-VN" sz="1100" u="none" cap="none" strike="noStrike">
                <a:solidFill>
                  <a:schemeClr val="dk1"/>
                </a:solidFill>
                <a:latin typeface="Arial"/>
                <a:ea typeface="Arial"/>
                <a:cs typeface="Arial"/>
                <a:sym typeface="Arial"/>
              </a:rPr>
              <a:t>, gây ảnh hưởng đến kết quả phân tích</a:t>
            </a:r>
            <a:endParaRPr b="0" i="0" sz="1100" u="none" cap="none" strike="noStrike">
              <a:solidFill>
                <a:schemeClr val="dk1"/>
              </a:solidFill>
              <a:latin typeface="Arial"/>
              <a:ea typeface="Arial"/>
              <a:cs typeface="Arial"/>
              <a:sym typeface="Arial"/>
            </a:endParaRPr>
          </a:p>
        </p:txBody>
      </p:sp>
      <p:sp>
        <p:nvSpPr>
          <p:cNvPr id="173" name="Google Shape;173;p5"/>
          <p:cNvSpPr/>
          <p:nvPr/>
        </p:nvSpPr>
        <p:spPr>
          <a:xfrm>
            <a:off x="3241850" y="1761977"/>
            <a:ext cx="2660300" cy="809773"/>
          </a:xfrm>
          <a:prstGeom prst="roundRect">
            <a:avLst>
              <a:gd fmla="val 16667" name="adj"/>
            </a:avLst>
          </a:prstGeom>
          <a:noFill/>
          <a:ln cap="flat" cmpd="sng" w="9525">
            <a:solidFill>
              <a:srgbClr val="EA9999"/>
            </a:solidFill>
            <a:prstDash val="dash"/>
            <a:round/>
            <a:headEnd len="sm" w="sm" type="none"/>
            <a:tailEnd len="sm" w="sm" type="none"/>
          </a:ln>
        </p:spPr>
        <p:txBody>
          <a:bodyPr anchorCtr="0" anchor="ctr" bIns="91425" lIns="91425" spcFirstLastPara="1" rIns="91425" wrap="square" tIns="91425">
            <a:noAutofit/>
          </a:bodyPr>
          <a:lstStyle/>
          <a:p>
            <a:pPr indent="0" lvl="0" marL="0" marR="0" rtl="0" algn="just">
              <a:lnSpc>
                <a:spcPct val="100000"/>
              </a:lnSpc>
              <a:spcBef>
                <a:spcPts val="0"/>
              </a:spcBef>
              <a:spcAft>
                <a:spcPts val="0"/>
              </a:spcAft>
              <a:buClr>
                <a:srgbClr val="000000"/>
              </a:buClr>
              <a:buSzPts val="1100"/>
              <a:buFont typeface="Arial"/>
              <a:buNone/>
            </a:pPr>
            <a:r>
              <a:rPr b="0" i="0" lang="vi-VN" sz="1100" u="none" cap="none" strike="noStrike">
                <a:solidFill>
                  <a:srgbClr val="000000"/>
                </a:solidFill>
                <a:latin typeface="Arial"/>
                <a:ea typeface="Arial"/>
                <a:cs typeface="Arial"/>
                <a:sym typeface="Arial"/>
              </a:rPr>
              <a:t>Dữ liệu chỉ thực sự hữu ích khi được chuyển hóa thành giá trị: </a:t>
            </a:r>
            <a:r>
              <a:rPr b="1" i="0" lang="vi-VN" sz="1100" u="none" cap="none" strike="noStrike">
                <a:solidFill>
                  <a:srgbClr val="DD7E6B"/>
                </a:solidFill>
                <a:latin typeface="Arial"/>
                <a:ea typeface="Arial"/>
                <a:cs typeface="Arial"/>
                <a:sym typeface="Arial"/>
              </a:rPr>
              <a:t>ra quyết định, dự đoán, nhận diện xu hướng, đề xuất hành động</a:t>
            </a:r>
            <a:endParaRPr b="1" i="0" sz="1100" u="none" cap="none" strike="noStrike">
              <a:solidFill>
                <a:srgbClr val="DD7E6B"/>
              </a:solidFill>
              <a:latin typeface="Arial"/>
              <a:ea typeface="Arial"/>
              <a:cs typeface="Arial"/>
              <a:sym typeface="Arial"/>
            </a:endParaRPr>
          </a:p>
        </p:txBody>
      </p:sp>
      <p:sp>
        <p:nvSpPr>
          <p:cNvPr id="174" name="Google Shape;174;p5"/>
          <p:cNvSpPr/>
          <p:nvPr/>
        </p:nvSpPr>
        <p:spPr>
          <a:xfrm>
            <a:off x="6409724" y="1761977"/>
            <a:ext cx="2660300" cy="809773"/>
          </a:xfrm>
          <a:prstGeom prst="roundRect">
            <a:avLst>
              <a:gd fmla="val 16667" name="adj"/>
            </a:avLst>
          </a:prstGeom>
          <a:noFill/>
          <a:ln cap="flat" cmpd="sng" w="9525">
            <a:solidFill>
              <a:srgbClr val="EA9999"/>
            </a:solidFill>
            <a:prstDash val="dash"/>
            <a:round/>
            <a:headEnd len="sm" w="sm" type="none"/>
            <a:tailEnd len="sm" w="sm" type="none"/>
          </a:ln>
        </p:spPr>
        <p:txBody>
          <a:bodyPr anchorCtr="0" anchor="ctr" bIns="91425" lIns="91425" spcFirstLastPara="1" rIns="91425" wrap="square" tIns="91425">
            <a:noAutofit/>
          </a:bodyPr>
          <a:lstStyle/>
          <a:p>
            <a:pPr indent="0" lvl="0" marL="0" marR="0" rtl="0" algn="just">
              <a:lnSpc>
                <a:spcPct val="100000"/>
              </a:lnSpc>
              <a:spcBef>
                <a:spcPts val="0"/>
              </a:spcBef>
              <a:spcAft>
                <a:spcPts val="0"/>
              </a:spcAft>
              <a:buClr>
                <a:srgbClr val="000000"/>
              </a:buClr>
              <a:buSzPts val="1100"/>
              <a:buFont typeface="Arial"/>
              <a:buNone/>
            </a:pPr>
            <a:r>
              <a:rPr b="0" i="0" lang="vi-VN" sz="1100" u="none" cap="none" strike="noStrike">
                <a:solidFill>
                  <a:schemeClr val="dk1"/>
                </a:solidFill>
                <a:latin typeface="Arial"/>
                <a:ea typeface="Arial"/>
                <a:cs typeface="Arial"/>
                <a:sym typeface="Arial"/>
              </a:rPr>
              <a:t>Dữ liệu không chỉ lớn mà còn </a:t>
            </a:r>
            <a:r>
              <a:rPr b="1" i="0" lang="vi-VN" sz="1100" u="none" cap="none" strike="noStrike">
                <a:solidFill>
                  <a:srgbClr val="DD7E6B"/>
                </a:solidFill>
                <a:latin typeface="Arial"/>
                <a:ea typeface="Arial"/>
                <a:cs typeface="Arial"/>
                <a:sym typeface="Arial"/>
              </a:rPr>
              <a:t>biến đổi liên tục về cấu trúc, ngữ nghĩa, nguồn gốc</a:t>
            </a:r>
            <a:r>
              <a:rPr b="0" i="0" lang="vi-VN" sz="1100" u="none" cap="none" strike="noStrike">
                <a:solidFill>
                  <a:schemeClr val="dk1"/>
                </a:solidFill>
                <a:latin typeface="Arial"/>
                <a:ea typeface="Arial"/>
                <a:cs typeface="Arial"/>
                <a:sym typeface="Arial"/>
              </a:rPr>
              <a:t> theo thời gian, gây khó khăn cho phân tích ổn định</a:t>
            </a:r>
            <a:endParaRPr/>
          </a:p>
        </p:txBody>
      </p:sp>
      <p:cxnSp>
        <p:nvCxnSpPr>
          <p:cNvPr id="175" name="Google Shape;175;p5"/>
          <p:cNvCxnSpPr/>
          <p:nvPr/>
        </p:nvCxnSpPr>
        <p:spPr>
          <a:xfrm>
            <a:off x="-21300" y="4855975"/>
            <a:ext cx="2875200" cy="0"/>
          </a:xfrm>
          <a:prstGeom prst="straightConnector1">
            <a:avLst/>
          </a:prstGeom>
          <a:noFill/>
          <a:ln cap="flat" cmpd="sng" w="9525">
            <a:solidFill>
              <a:srgbClr val="002B65"/>
            </a:solidFill>
            <a:prstDash val="solid"/>
            <a:round/>
            <a:headEnd len="sm" w="sm" type="none"/>
            <a:tailEnd len="sm" w="sm" type="none"/>
          </a:ln>
        </p:spPr>
      </p:cxnSp>
      <p:cxnSp>
        <p:nvCxnSpPr>
          <p:cNvPr id="176" name="Google Shape;176;p5"/>
          <p:cNvCxnSpPr/>
          <p:nvPr/>
        </p:nvCxnSpPr>
        <p:spPr>
          <a:xfrm>
            <a:off x="6268800" y="4855975"/>
            <a:ext cx="2875200" cy="0"/>
          </a:xfrm>
          <a:prstGeom prst="straightConnector1">
            <a:avLst/>
          </a:prstGeom>
          <a:noFill/>
          <a:ln cap="flat" cmpd="sng" w="9525">
            <a:solidFill>
              <a:srgbClr val="002B65"/>
            </a:solidFill>
            <a:prstDash val="solid"/>
            <a:round/>
            <a:headEnd len="sm" w="sm" type="none"/>
            <a:tailEnd len="sm" w="sm" type="none"/>
          </a:ln>
        </p:spPr>
      </p:cxnSp>
      <p:sp>
        <p:nvSpPr>
          <p:cNvPr id="177" name="Google Shape;177;p5"/>
          <p:cNvSpPr txBox="1"/>
          <p:nvPr/>
        </p:nvSpPr>
        <p:spPr>
          <a:xfrm>
            <a:off x="8622123" y="4897279"/>
            <a:ext cx="521877" cy="246221"/>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None/>
            </a:pPr>
            <a:r>
              <a:rPr b="1" i="0" lang="vi-VN" sz="1000" u="none" cap="none" strike="noStrike">
                <a:solidFill>
                  <a:srgbClr val="002B65"/>
                </a:solidFill>
                <a:latin typeface="Arial"/>
                <a:ea typeface="Arial"/>
                <a:cs typeface="Arial"/>
                <a:sym typeface="Arial"/>
              </a:rPr>
              <a:t>4</a:t>
            </a:r>
            <a:endParaRPr/>
          </a:p>
        </p:txBody>
      </p:sp>
      <p:sp>
        <p:nvSpPr>
          <p:cNvPr id="178" name="Google Shape;178;p5"/>
          <p:cNvSpPr txBox="1"/>
          <p:nvPr/>
        </p:nvSpPr>
        <p:spPr>
          <a:xfrm>
            <a:off x="830236" y="2684425"/>
            <a:ext cx="1945403" cy="630912"/>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1" i="0" lang="vi-VN" sz="1100" u="none" cap="none" strike="noStrike">
                <a:solidFill>
                  <a:srgbClr val="DD7E6B"/>
                </a:solidFill>
                <a:latin typeface="Arial"/>
                <a:ea typeface="Arial"/>
                <a:cs typeface="Arial"/>
                <a:sym typeface="Arial"/>
              </a:rPr>
              <a:t>Làm sạch dữ liệu</a:t>
            </a:r>
            <a:endParaRPr/>
          </a:p>
          <a:p>
            <a:pPr indent="0" lvl="0" marL="0" marR="0" rtl="0" algn="l">
              <a:lnSpc>
                <a:spcPct val="100000"/>
              </a:lnSpc>
              <a:spcBef>
                <a:spcPts val="0"/>
              </a:spcBef>
              <a:spcAft>
                <a:spcPts val="0"/>
              </a:spcAft>
              <a:buClr>
                <a:srgbClr val="000000"/>
              </a:buClr>
              <a:buSzPts val="900"/>
              <a:buFont typeface="Arial"/>
              <a:buNone/>
            </a:pPr>
            <a:r>
              <a:rPr b="0" i="0" lang="vi-VN" sz="900" u="none" cap="none" strike="noStrike">
                <a:solidFill>
                  <a:schemeClr val="dk1"/>
                </a:solidFill>
                <a:latin typeface="Arial"/>
                <a:ea typeface="Arial"/>
                <a:cs typeface="Arial"/>
                <a:sym typeface="Arial"/>
              </a:rPr>
              <a:t>Dữ liệu thiếu, trùng, tồn tại giá trị ngoại lai, chuẩn hoá features</a:t>
            </a:r>
            <a:endParaRPr b="0" i="0" sz="800" u="none" cap="none" strike="noStrike">
              <a:solidFill>
                <a:schemeClr val="dk1"/>
              </a:solidFill>
              <a:latin typeface="Arial"/>
              <a:ea typeface="Arial"/>
              <a:cs typeface="Arial"/>
              <a:sym typeface="Arial"/>
            </a:endParaRPr>
          </a:p>
        </p:txBody>
      </p:sp>
      <p:sp>
        <p:nvSpPr>
          <p:cNvPr id="179" name="Google Shape;179;p5"/>
          <p:cNvSpPr txBox="1"/>
          <p:nvPr/>
        </p:nvSpPr>
        <p:spPr>
          <a:xfrm>
            <a:off x="829979" y="4076383"/>
            <a:ext cx="1982617" cy="800189"/>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1" i="0" lang="vi-VN" sz="1100" u="none" cap="none" strike="noStrike">
                <a:solidFill>
                  <a:srgbClr val="DD7E6B"/>
                </a:solidFill>
                <a:latin typeface="Arial"/>
                <a:ea typeface="Arial"/>
                <a:cs typeface="Arial"/>
                <a:sym typeface="Arial"/>
              </a:rPr>
              <a:t>Kiểm định độ tin cậy theo nguồn</a:t>
            </a:r>
            <a:endParaRPr b="1" i="0" sz="1100" u="none" cap="none" strike="noStrike">
              <a:solidFill>
                <a:srgbClr val="DD7E6B"/>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rPr b="0" i="0" lang="vi-VN" sz="900" u="none" cap="none" strike="noStrike">
                <a:solidFill>
                  <a:schemeClr val="dk1"/>
                </a:solidFill>
                <a:latin typeface="Arial"/>
                <a:ea typeface="Arial"/>
                <a:cs typeface="Arial"/>
                <a:sym typeface="Arial"/>
              </a:rPr>
              <a:t>Reputation scores, domain knowledge models</a:t>
            </a:r>
            <a:endParaRPr b="0" i="0" sz="1050" u="none" cap="none" strike="noStrike">
              <a:solidFill>
                <a:schemeClr val="dk1"/>
              </a:solidFill>
              <a:latin typeface="Arial"/>
              <a:ea typeface="Arial"/>
              <a:cs typeface="Arial"/>
              <a:sym typeface="Arial"/>
            </a:endParaRPr>
          </a:p>
        </p:txBody>
      </p:sp>
      <p:sp>
        <p:nvSpPr>
          <p:cNvPr id="180" name="Google Shape;180;p5"/>
          <p:cNvSpPr txBox="1"/>
          <p:nvPr/>
        </p:nvSpPr>
        <p:spPr>
          <a:xfrm>
            <a:off x="844614" y="3380404"/>
            <a:ext cx="1889658" cy="630912"/>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1" i="0" lang="vi-VN" sz="1100" u="none" cap="none" strike="noStrike">
                <a:solidFill>
                  <a:srgbClr val="DD7E6B"/>
                </a:solidFill>
                <a:latin typeface="Arial"/>
                <a:ea typeface="Arial"/>
                <a:cs typeface="Arial"/>
                <a:sym typeface="Arial"/>
              </a:rPr>
              <a:t>Xác thực dữ liệu</a:t>
            </a:r>
            <a:endParaRPr b="1" i="0" sz="1100" u="none" cap="none" strike="noStrike">
              <a:solidFill>
                <a:srgbClr val="DD7E6B"/>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rPr b="0" i="0" lang="vi-VN" sz="900" u="none" cap="none" strike="noStrike">
                <a:solidFill>
                  <a:schemeClr val="dk1"/>
                </a:solidFill>
                <a:latin typeface="Arial"/>
                <a:ea typeface="Arial"/>
                <a:cs typeface="Arial"/>
                <a:sym typeface="Arial"/>
              </a:rPr>
              <a:t>Data validation rules, schema enforcement</a:t>
            </a:r>
            <a:endParaRPr/>
          </a:p>
        </p:txBody>
      </p:sp>
      <p:sp>
        <p:nvSpPr>
          <p:cNvPr id="181" name="Google Shape;181;p5"/>
          <p:cNvSpPr txBox="1"/>
          <p:nvPr/>
        </p:nvSpPr>
        <p:spPr>
          <a:xfrm>
            <a:off x="6979092" y="2616379"/>
            <a:ext cx="2065235" cy="769411"/>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1" i="0" lang="vi-VN" sz="1100" u="none" cap="none" strike="noStrike">
                <a:solidFill>
                  <a:srgbClr val="DD7E6B"/>
                </a:solidFill>
                <a:latin typeface="Arial"/>
                <a:ea typeface="Arial"/>
                <a:cs typeface="Arial"/>
                <a:sym typeface="Arial"/>
              </a:rPr>
              <a:t>Xử lý lược đồ động</a:t>
            </a:r>
            <a:endParaRPr b="1" i="0" sz="1100" u="none" cap="none" strike="noStrike">
              <a:solidFill>
                <a:srgbClr val="DD7E6B"/>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rPr b="0" i="0" lang="vi-VN" sz="900" u="none" cap="none" strike="noStrike">
                <a:solidFill>
                  <a:schemeClr val="dk1"/>
                </a:solidFill>
                <a:latin typeface="Arial"/>
                <a:ea typeface="Arial"/>
                <a:cs typeface="Arial"/>
                <a:sym typeface="Arial"/>
              </a:rPr>
              <a:t>Tự động phát hiện, thích ứng và xử lý sự thay đổi mà không cần cấu hình lại thủ công</a:t>
            </a:r>
            <a:endParaRPr/>
          </a:p>
        </p:txBody>
      </p:sp>
      <p:sp>
        <p:nvSpPr>
          <p:cNvPr id="182" name="Google Shape;182;p5"/>
          <p:cNvSpPr txBox="1"/>
          <p:nvPr/>
        </p:nvSpPr>
        <p:spPr>
          <a:xfrm>
            <a:off x="6979092" y="4422194"/>
            <a:ext cx="1945400" cy="353913"/>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1" i="0" lang="vi-VN" sz="1100" u="none" cap="none" strike="noStrike">
                <a:solidFill>
                  <a:srgbClr val="DD7E6B"/>
                </a:solidFill>
                <a:latin typeface="Arial"/>
                <a:ea typeface="Arial"/>
                <a:cs typeface="Arial"/>
                <a:sym typeface="Arial"/>
              </a:rPr>
              <a:t>Time-series modeling</a:t>
            </a:r>
            <a:endParaRPr b="0" i="0" sz="1050" u="none" cap="none" strike="noStrike">
              <a:solidFill>
                <a:schemeClr val="dk1"/>
              </a:solidFill>
              <a:latin typeface="Arial"/>
              <a:ea typeface="Arial"/>
              <a:cs typeface="Arial"/>
              <a:sym typeface="Arial"/>
            </a:endParaRPr>
          </a:p>
        </p:txBody>
      </p:sp>
      <p:sp>
        <p:nvSpPr>
          <p:cNvPr id="183" name="Google Shape;183;p5"/>
          <p:cNvSpPr txBox="1"/>
          <p:nvPr/>
        </p:nvSpPr>
        <p:spPr>
          <a:xfrm>
            <a:off x="6979092" y="3434648"/>
            <a:ext cx="2075436" cy="938688"/>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1" i="0" lang="vi-VN" sz="1100" u="none" cap="none" strike="noStrike">
                <a:solidFill>
                  <a:srgbClr val="DD7E6B"/>
                </a:solidFill>
                <a:latin typeface="Arial"/>
                <a:ea typeface="Arial"/>
                <a:cs typeface="Arial"/>
                <a:sym typeface="Arial"/>
              </a:rPr>
              <a:t>Data drift detection (trong MLOps)</a:t>
            </a:r>
            <a:endParaRPr b="1" i="0" sz="1100" u="none" cap="none" strike="noStrike">
              <a:solidFill>
                <a:srgbClr val="DD7E6B"/>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rPr b="0" i="0" lang="vi-VN" sz="900" u="none" cap="none" strike="noStrike">
                <a:solidFill>
                  <a:schemeClr val="dk1"/>
                </a:solidFill>
                <a:latin typeface="Arial"/>
                <a:ea typeface="Arial"/>
                <a:cs typeface="Arial"/>
                <a:sym typeface="Arial"/>
              </a:rPr>
              <a:t>Giám sát và phát hiện sự thay đổi thống kê trong dữ liệu đầu vào của mô hình học máy</a:t>
            </a:r>
            <a:endParaRPr b="0" i="0" sz="1100" u="none" cap="none" strike="noStrike">
              <a:solidFill>
                <a:schemeClr val="dk1"/>
              </a:solidFill>
              <a:latin typeface="Arial"/>
              <a:ea typeface="Arial"/>
              <a:cs typeface="Arial"/>
              <a:sym typeface="Arial"/>
            </a:endParaRPr>
          </a:p>
        </p:txBody>
      </p:sp>
      <p:pic>
        <p:nvPicPr>
          <p:cNvPr id="184" name="Google Shape;184;p5"/>
          <p:cNvPicPr preferRelativeResize="0"/>
          <p:nvPr/>
        </p:nvPicPr>
        <p:blipFill rotWithShape="1">
          <a:blip r:embed="rId3">
            <a:alphaModFix/>
          </a:blip>
          <a:srcRect b="0" l="0" r="0" t="0"/>
          <a:stretch/>
        </p:blipFill>
        <p:spPr>
          <a:xfrm>
            <a:off x="1023339" y="409473"/>
            <a:ext cx="697774" cy="697774"/>
          </a:xfrm>
          <a:prstGeom prst="rect">
            <a:avLst/>
          </a:prstGeom>
          <a:noFill/>
          <a:ln>
            <a:noFill/>
          </a:ln>
        </p:spPr>
      </p:pic>
      <p:pic>
        <p:nvPicPr>
          <p:cNvPr id="185" name="Google Shape;185;p5"/>
          <p:cNvPicPr preferRelativeResize="0"/>
          <p:nvPr/>
        </p:nvPicPr>
        <p:blipFill rotWithShape="1">
          <a:blip r:embed="rId4">
            <a:alphaModFix/>
          </a:blip>
          <a:srcRect b="0" l="0" r="0" t="0"/>
          <a:stretch/>
        </p:blipFill>
        <p:spPr>
          <a:xfrm>
            <a:off x="4229311" y="512875"/>
            <a:ext cx="633974" cy="633974"/>
          </a:xfrm>
          <a:prstGeom prst="rect">
            <a:avLst/>
          </a:prstGeom>
          <a:noFill/>
          <a:ln>
            <a:noFill/>
          </a:ln>
        </p:spPr>
      </p:pic>
      <p:pic>
        <p:nvPicPr>
          <p:cNvPr descr="Variability Basic Rounded Flat icon" id="186" name="Google Shape;186;p5"/>
          <p:cNvPicPr preferRelativeResize="0"/>
          <p:nvPr/>
        </p:nvPicPr>
        <p:blipFill rotWithShape="1">
          <a:blip r:embed="rId5">
            <a:alphaModFix/>
          </a:blip>
          <a:srcRect b="0" l="0" r="0" t="0"/>
          <a:stretch/>
        </p:blipFill>
        <p:spPr>
          <a:xfrm>
            <a:off x="7406007" y="542859"/>
            <a:ext cx="570120" cy="570120"/>
          </a:xfrm>
          <a:prstGeom prst="rect">
            <a:avLst/>
          </a:prstGeom>
          <a:noFill/>
          <a:ln>
            <a:noFill/>
          </a:ln>
        </p:spPr>
      </p:pic>
      <p:pic>
        <p:nvPicPr>
          <p:cNvPr id="187" name="Google Shape;187;p5"/>
          <p:cNvPicPr preferRelativeResize="0"/>
          <p:nvPr/>
        </p:nvPicPr>
        <p:blipFill rotWithShape="1">
          <a:blip r:embed="rId6">
            <a:alphaModFix/>
          </a:blip>
          <a:srcRect b="0" l="0" r="0" t="0"/>
          <a:stretch/>
        </p:blipFill>
        <p:spPr>
          <a:xfrm>
            <a:off x="167089" y="2734171"/>
            <a:ext cx="671802" cy="512874"/>
          </a:xfrm>
          <a:prstGeom prst="rect">
            <a:avLst/>
          </a:prstGeom>
          <a:noFill/>
          <a:ln>
            <a:noFill/>
          </a:ln>
        </p:spPr>
      </p:pic>
      <p:pic>
        <p:nvPicPr>
          <p:cNvPr descr="Data validation - Free computer icons" id="188" name="Google Shape;188;p5"/>
          <p:cNvPicPr preferRelativeResize="0"/>
          <p:nvPr/>
        </p:nvPicPr>
        <p:blipFill rotWithShape="1">
          <a:blip r:embed="rId7">
            <a:alphaModFix/>
          </a:blip>
          <a:srcRect b="0" l="0" r="0" t="0"/>
          <a:stretch/>
        </p:blipFill>
        <p:spPr>
          <a:xfrm>
            <a:off x="290772" y="3559428"/>
            <a:ext cx="434010" cy="434010"/>
          </a:xfrm>
          <a:prstGeom prst="rect">
            <a:avLst/>
          </a:prstGeom>
          <a:noFill/>
          <a:ln>
            <a:noFill/>
          </a:ln>
        </p:spPr>
      </p:pic>
      <p:pic>
        <p:nvPicPr>
          <p:cNvPr descr="Data Source Vector Icon Design 21355261 Vector Art at Vecteezy" id="189" name="Google Shape;189;p5"/>
          <p:cNvPicPr preferRelativeResize="0"/>
          <p:nvPr/>
        </p:nvPicPr>
        <p:blipFill rotWithShape="1">
          <a:blip r:embed="rId8">
            <a:alphaModFix/>
          </a:blip>
          <a:srcRect b="0" l="0" r="0" t="0"/>
          <a:stretch/>
        </p:blipFill>
        <p:spPr>
          <a:xfrm>
            <a:off x="272138" y="4243265"/>
            <a:ext cx="466423" cy="466423"/>
          </a:xfrm>
          <a:prstGeom prst="rect">
            <a:avLst/>
          </a:prstGeom>
          <a:noFill/>
          <a:ln>
            <a:noFill/>
          </a:ln>
        </p:spPr>
      </p:pic>
      <p:sp>
        <p:nvSpPr>
          <p:cNvPr id="190" name="Google Shape;190;p5"/>
          <p:cNvSpPr txBox="1"/>
          <p:nvPr/>
        </p:nvSpPr>
        <p:spPr>
          <a:xfrm>
            <a:off x="3905349" y="2760483"/>
            <a:ext cx="1945403" cy="353913"/>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1" i="0" lang="vi-VN" sz="1100" u="none" cap="none" strike="noStrike">
                <a:solidFill>
                  <a:srgbClr val="DD7E6B"/>
                </a:solidFill>
                <a:latin typeface="Arial"/>
                <a:ea typeface="Arial"/>
                <a:cs typeface="Arial"/>
                <a:sym typeface="Arial"/>
              </a:rPr>
              <a:t>Khai phá dữ liệu, học máy</a:t>
            </a:r>
            <a:endParaRPr b="0" i="0" sz="800" u="none" cap="none" strike="noStrike">
              <a:solidFill>
                <a:schemeClr val="dk1"/>
              </a:solidFill>
              <a:latin typeface="Arial"/>
              <a:ea typeface="Arial"/>
              <a:cs typeface="Arial"/>
              <a:sym typeface="Arial"/>
            </a:endParaRPr>
          </a:p>
        </p:txBody>
      </p:sp>
      <p:sp>
        <p:nvSpPr>
          <p:cNvPr id="191" name="Google Shape;191;p5"/>
          <p:cNvSpPr txBox="1"/>
          <p:nvPr/>
        </p:nvSpPr>
        <p:spPr>
          <a:xfrm>
            <a:off x="3905349" y="4150717"/>
            <a:ext cx="1982617" cy="492412"/>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1" i="0" lang="vi-VN" sz="1100" u="none" cap="none" strike="noStrike">
                <a:solidFill>
                  <a:srgbClr val="DD7E6B"/>
                </a:solidFill>
                <a:latin typeface="Arial"/>
                <a:ea typeface="Arial"/>
                <a:cs typeface="Arial"/>
                <a:sym typeface="Arial"/>
              </a:rPr>
              <a:t> AI/ML pipelines</a:t>
            </a:r>
            <a:endParaRPr b="1" i="0" sz="1100" u="none" cap="none" strike="noStrike">
              <a:solidFill>
                <a:srgbClr val="DD7E6B"/>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rPr b="0" i="0" lang="vi-VN" sz="900" u="none" cap="none" strike="noStrike">
                <a:solidFill>
                  <a:schemeClr val="dk1"/>
                </a:solidFill>
                <a:latin typeface="Arial"/>
                <a:ea typeface="Arial"/>
                <a:cs typeface="Arial"/>
                <a:sym typeface="Arial"/>
              </a:rPr>
              <a:t>MLflow, Kubeflow, Vertex AI</a:t>
            </a:r>
            <a:endParaRPr/>
          </a:p>
        </p:txBody>
      </p:sp>
      <p:sp>
        <p:nvSpPr>
          <p:cNvPr id="192" name="Google Shape;192;p5"/>
          <p:cNvSpPr txBox="1"/>
          <p:nvPr/>
        </p:nvSpPr>
        <p:spPr>
          <a:xfrm>
            <a:off x="3905349" y="3373194"/>
            <a:ext cx="1945401" cy="492412"/>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1" i="0" lang="vi-VN" sz="1100" u="none" cap="none" strike="noStrike">
                <a:solidFill>
                  <a:srgbClr val="DD7E6B"/>
                </a:solidFill>
                <a:latin typeface="Arial"/>
                <a:ea typeface="Arial"/>
                <a:cs typeface="Arial"/>
                <a:sym typeface="Arial"/>
              </a:rPr>
              <a:t>Các công cụ BI</a:t>
            </a:r>
            <a:endParaRPr b="1" i="0" sz="1100" u="none" cap="none" strike="noStrike">
              <a:solidFill>
                <a:srgbClr val="DD7E6B"/>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rPr b="0" i="0" lang="vi-VN" sz="900" u="none" cap="none" strike="noStrike">
                <a:solidFill>
                  <a:schemeClr val="dk1"/>
                </a:solidFill>
                <a:latin typeface="Arial"/>
                <a:ea typeface="Arial"/>
                <a:cs typeface="Arial"/>
                <a:sym typeface="Arial"/>
              </a:rPr>
              <a:t>Power BI, Tableau, Looker</a:t>
            </a:r>
            <a:endParaRPr/>
          </a:p>
        </p:txBody>
      </p:sp>
      <p:pic>
        <p:nvPicPr>
          <p:cNvPr descr="Machine learning Generic Blue icon" id="193" name="Google Shape;193;p5"/>
          <p:cNvPicPr preferRelativeResize="0"/>
          <p:nvPr/>
        </p:nvPicPr>
        <p:blipFill rotWithShape="1">
          <a:blip r:embed="rId9">
            <a:alphaModFix/>
          </a:blip>
          <a:srcRect b="0" l="0" r="0" t="0"/>
          <a:stretch/>
        </p:blipFill>
        <p:spPr>
          <a:xfrm>
            <a:off x="3345543" y="2734171"/>
            <a:ext cx="492152" cy="492152"/>
          </a:xfrm>
          <a:prstGeom prst="rect">
            <a:avLst/>
          </a:prstGeom>
          <a:noFill/>
          <a:ln>
            <a:noFill/>
          </a:ln>
        </p:spPr>
      </p:pic>
      <p:pic>
        <p:nvPicPr>
          <p:cNvPr descr="Analytics, automation, bi, business intelligence, information system ..." id="194" name="Google Shape;194;p5"/>
          <p:cNvPicPr preferRelativeResize="0"/>
          <p:nvPr/>
        </p:nvPicPr>
        <p:blipFill rotWithShape="1">
          <a:blip r:embed="rId10">
            <a:alphaModFix/>
          </a:blip>
          <a:srcRect b="0" l="0" r="0" t="0"/>
          <a:stretch/>
        </p:blipFill>
        <p:spPr>
          <a:xfrm>
            <a:off x="3316875" y="3380404"/>
            <a:ext cx="548639" cy="548639"/>
          </a:xfrm>
          <a:prstGeom prst="rect">
            <a:avLst/>
          </a:prstGeom>
          <a:noFill/>
          <a:ln>
            <a:noFill/>
          </a:ln>
        </p:spPr>
      </p:pic>
      <p:pic>
        <p:nvPicPr>
          <p:cNvPr id="195" name="Google Shape;195;p5"/>
          <p:cNvPicPr preferRelativeResize="0"/>
          <p:nvPr/>
        </p:nvPicPr>
        <p:blipFill rotWithShape="1">
          <a:blip r:embed="rId11">
            <a:alphaModFix/>
          </a:blip>
          <a:srcRect b="0" l="0" r="0" t="0"/>
          <a:stretch/>
        </p:blipFill>
        <p:spPr>
          <a:xfrm>
            <a:off x="3267685" y="4150717"/>
            <a:ext cx="647868" cy="548639"/>
          </a:xfrm>
          <a:prstGeom prst="rect">
            <a:avLst/>
          </a:prstGeom>
          <a:noFill/>
          <a:ln>
            <a:noFill/>
          </a:ln>
        </p:spPr>
      </p:pic>
      <p:pic>
        <p:nvPicPr>
          <p:cNvPr descr="Dynamic Special Flat icon" id="196" name="Google Shape;196;p5"/>
          <p:cNvPicPr preferRelativeResize="0"/>
          <p:nvPr/>
        </p:nvPicPr>
        <p:blipFill rotWithShape="1">
          <a:blip r:embed="rId12">
            <a:alphaModFix/>
          </a:blip>
          <a:srcRect b="0" l="0" r="0" t="0"/>
          <a:stretch/>
        </p:blipFill>
        <p:spPr>
          <a:xfrm>
            <a:off x="6454688" y="2741139"/>
            <a:ext cx="517484" cy="517484"/>
          </a:xfrm>
          <a:prstGeom prst="rect">
            <a:avLst/>
          </a:prstGeom>
          <a:noFill/>
          <a:ln>
            <a:noFill/>
          </a:ln>
        </p:spPr>
      </p:pic>
      <p:pic>
        <p:nvPicPr>
          <p:cNvPr descr="Detection Special Lineal color icon" id="197" name="Google Shape;197;p5"/>
          <p:cNvPicPr preferRelativeResize="0"/>
          <p:nvPr/>
        </p:nvPicPr>
        <p:blipFill rotWithShape="1">
          <a:blip r:embed="rId13">
            <a:alphaModFix/>
          </a:blip>
          <a:srcRect b="0" l="0" r="0" t="0"/>
          <a:stretch/>
        </p:blipFill>
        <p:spPr>
          <a:xfrm>
            <a:off x="6485636" y="3654723"/>
            <a:ext cx="455583" cy="455583"/>
          </a:xfrm>
          <a:prstGeom prst="rect">
            <a:avLst/>
          </a:prstGeom>
          <a:noFill/>
          <a:ln>
            <a:noFill/>
          </a:ln>
        </p:spPr>
      </p:pic>
      <p:pic>
        <p:nvPicPr>
          <p:cNvPr descr="Chart, graph, line, timeseries icon" id="198" name="Google Shape;198;p5"/>
          <p:cNvPicPr preferRelativeResize="0"/>
          <p:nvPr/>
        </p:nvPicPr>
        <p:blipFill rotWithShape="1">
          <a:blip r:embed="rId14">
            <a:alphaModFix/>
          </a:blip>
          <a:srcRect b="0" l="0" r="0" t="0"/>
          <a:stretch/>
        </p:blipFill>
        <p:spPr>
          <a:xfrm>
            <a:off x="6472788" y="4243265"/>
            <a:ext cx="555712" cy="555712"/>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cxnSp>
        <p:nvCxnSpPr>
          <p:cNvPr id="203" name="Google Shape;203;p6"/>
          <p:cNvCxnSpPr/>
          <p:nvPr/>
        </p:nvCxnSpPr>
        <p:spPr>
          <a:xfrm>
            <a:off x="-21300" y="4855975"/>
            <a:ext cx="2875200" cy="0"/>
          </a:xfrm>
          <a:prstGeom prst="straightConnector1">
            <a:avLst/>
          </a:prstGeom>
          <a:noFill/>
          <a:ln cap="flat" cmpd="sng" w="9525">
            <a:solidFill>
              <a:srgbClr val="002B65"/>
            </a:solidFill>
            <a:prstDash val="solid"/>
            <a:round/>
            <a:headEnd len="sm" w="sm" type="none"/>
            <a:tailEnd len="sm" w="sm" type="none"/>
          </a:ln>
        </p:spPr>
      </p:cxnSp>
      <p:cxnSp>
        <p:nvCxnSpPr>
          <p:cNvPr id="204" name="Google Shape;204;p6"/>
          <p:cNvCxnSpPr/>
          <p:nvPr/>
        </p:nvCxnSpPr>
        <p:spPr>
          <a:xfrm>
            <a:off x="6268800" y="4855975"/>
            <a:ext cx="2875200" cy="0"/>
          </a:xfrm>
          <a:prstGeom prst="straightConnector1">
            <a:avLst/>
          </a:prstGeom>
          <a:noFill/>
          <a:ln cap="flat" cmpd="sng" w="9525">
            <a:solidFill>
              <a:srgbClr val="002B65"/>
            </a:solidFill>
            <a:prstDash val="solid"/>
            <a:round/>
            <a:headEnd len="sm" w="sm" type="none"/>
            <a:tailEnd len="sm" w="sm" type="none"/>
          </a:ln>
        </p:spPr>
      </p:cxnSp>
      <p:sp>
        <p:nvSpPr>
          <p:cNvPr id="205" name="Google Shape;205;p6"/>
          <p:cNvSpPr txBox="1"/>
          <p:nvPr>
            <p:ph idx="12" type="sldNum"/>
          </p:nvPr>
        </p:nvSpPr>
        <p:spPr>
          <a:xfrm>
            <a:off x="7086600" y="4868863"/>
            <a:ext cx="2057400" cy="274637"/>
          </a:xfrm>
          <a:prstGeom prst="rect">
            <a:avLst/>
          </a:prstGeom>
          <a:noFill/>
          <a:ln>
            <a:noFill/>
          </a:ln>
        </p:spPr>
        <p:txBody>
          <a:bodyPr anchorCtr="0" anchor="ctr" bIns="45700" lIns="91425" spcFirstLastPara="1" rIns="91425" wrap="square" tIns="45700">
            <a:normAutofit/>
          </a:bodyPr>
          <a:lstStyle/>
          <a:p>
            <a:pPr indent="0" lvl="0" marL="0" rtl="0" algn="r">
              <a:lnSpc>
                <a:spcPct val="100000"/>
              </a:lnSpc>
              <a:spcBef>
                <a:spcPts val="0"/>
              </a:spcBef>
              <a:spcAft>
                <a:spcPts val="0"/>
              </a:spcAft>
              <a:buSzPts val="1000"/>
              <a:buNone/>
            </a:pPr>
            <a:r>
              <a:rPr b="1" lang="vi-VN" sz="1000">
                <a:solidFill>
                  <a:srgbClr val="002B65"/>
                </a:solidFill>
              </a:rPr>
              <a:t>5</a:t>
            </a:r>
            <a:endParaRPr/>
          </a:p>
        </p:txBody>
      </p:sp>
      <p:cxnSp>
        <p:nvCxnSpPr>
          <p:cNvPr id="206" name="Google Shape;206;p6"/>
          <p:cNvCxnSpPr/>
          <p:nvPr/>
        </p:nvCxnSpPr>
        <p:spPr>
          <a:xfrm>
            <a:off x="919163" y="1766887"/>
            <a:ext cx="0" cy="2709863"/>
          </a:xfrm>
          <a:prstGeom prst="straightConnector1">
            <a:avLst/>
          </a:prstGeom>
          <a:noFill/>
          <a:ln cap="flat" cmpd="sng" w="19050">
            <a:solidFill>
              <a:srgbClr val="002B65"/>
            </a:solidFill>
            <a:prstDash val="solid"/>
            <a:miter lim="800000"/>
            <a:headEnd len="sm" w="sm" type="none"/>
            <a:tailEnd len="sm" w="sm" type="none"/>
          </a:ln>
        </p:spPr>
      </p:cxnSp>
      <p:sp>
        <p:nvSpPr>
          <p:cNvPr id="207" name="Google Shape;207;p6"/>
          <p:cNvSpPr txBox="1"/>
          <p:nvPr/>
        </p:nvSpPr>
        <p:spPr>
          <a:xfrm>
            <a:off x="1125444" y="3419222"/>
            <a:ext cx="7737567" cy="877163"/>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5100"/>
              <a:buFont typeface="Arial"/>
              <a:buNone/>
            </a:pPr>
            <a:r>
              <a:rPr b="0" i="0" lang="vi-VN" sz="5100" u="none" cap="none" strike="noStrike">
                <a:solidFill>
                  <a:srgbClr val="002B65"/>
                </a:solidFill>
                <a:latin typeface="Montserrat"/>
                <a:ea typeface="Montserrat"/>
                <a:cs typeface="Montserrat"/>
                <a:sym typeface="Montserrat"/>
              </a:rPr>
              <a:t>Nâng cấp case study</a:t>
            </a:r>
            <a:endParaRPr/>
          </a:p>
        </p:txBody>
      </p:sp>
      <p:sp>
        <p:nvSpPr>
          <p:cNvPr id="208" name="Google Shape;208;p6"/>
          <p:cNvSpPr txBox="1"/>
          <p:nvPr/>
        </p:nvSpPr>
        <p:spPr>
          <a:xfrm>
            <a:off x="1125444" y="2683236"/>
            <a:ext cx="7737567" cy="877163"/>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5100"/>
              <a:buFont typeface="Arial"/>
              <a:buNone/>
            </a:pPr>
            <a:r>
              <a:rPr b="0" i="0" lang="vi-VN" sz="5100" u="none" cap="none" strike="noStrike">
                <a:solidFill>
                  <a:srgbClr val="002B65"/>
                </a:solidFill>
                <a:latin typeface="Montserrat"/>
                <a:ea typeface="Montserrat"/>
                <a:cs typeface="Montserrat"/>
                <a:sym typeface="Montserrat"/>
              </a:rPr>
              <a:t>02</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cxnSp>
        <p:nvCxnSpPr>
          <p:cNvPr id="213" name="Google Shape;213;p7"/>
          <p:cNvCxnSpPr/>
          <p:nvPr/>
        </p:nvCxnSpPr>
        <p:spPr>
          <a:xfrm>
            <a:off x="-5550" y="354125"/>
            <a:ext cx="9155100" cy="0"/>
          </a:xfrm>
          <a:prstGeom prst="straightConnector1">
            <a:avLst/>
          </a:prstGeom>
          <a:noFill/>
          <a:ln cap="flat" cmpd="sng" w="19050">
            <a:solidFill>
              <a:srgbClr val="002B65"/>
            </a:solidFill>
            <a:prstDash val="solid"/>
            <a:round/>
            <a:headEnd len="sm" w="sm" type="none"/>
            <a:tailEnd len="sm" w="sm" type="none"/>
          </a:ln>
        </p:spPr>
      </p:cxnSp>
      <p:sp>
        <p:nvSpPr>
          <p:cNvPr id="214" name="Google Shape;214;p7"/>
          <p:cNvSpPr txBox="1"/>
          <p:nvPr/>
        </p:nvSpPr>
        <p:spPr>
          <a:xfrm>
            <a:off x="73975" y="0"/>
            <a:ext cx="74352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vi-VN" sz="1400" u="none" cap="none" strike="noStrike">
                <a:solidFill>
                  <a:srgbClr val="002B65"/>
                </a:solidFill>
                <a:latin typeface="Roboto"/>
                <a:ea typeface="Roboto"/>
                <a:cs typeface="Roboto"/>
                <a:sym typeface="Roboto"/>
              </a:rPr>
              <a:t>Giới thiệu Case Study</a:t>
            </a:r>
            <a:endParaRPr b="0" i="0" sz="1400" u="none" cap="none" strike="noStrike">
              <a:solidFill>
                <a:srgbClr val="000000"/>
              </a:solidFill>
              <a:latin typeface="Arial"/>
              <a:ea typeface="Arial"/>
              <a:cs typeface="Arial"/>
              <a:sym typeface="Arial"/>
            </a:endParaRPr>
          </a:p>
        </p:txBody>
      </p:sp>
      <p:sp>
        <p:nvSpPr>
          <p:cNvPr id="215" name="Google Shape;215;p7"/>
          <p:cNvSpPr/>
          <p:nvPr/>
        </p:nvSpPr>
        <p:spPr>
          <a:xfrm>
            <a:off x="181099" y="532131"/>
            <a:ext cx="4222825" cy="317100"/>
          </a:xfrm>
          <a:prstGeom prst="roundRect">
            <a:avLst>
              <a:gd fmla="val 16667" name="adj"/>
            </a:avLst>
          </a:prstGeom>
          <a:solidFill>
            <a:srgbClr val="44546A"/>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vi-VN" sz="1300" u="none" cap="none" strike="noStrike">
                <a:solidFill>
                  <a:schemeClr val="lt1"/>
                </a:solidFill>
                <a:latin typeface="Roboto"/>
                <a:ea typeface="Roboto"/>
                <a:cs typeface="Roboto"/>
                <a:sym typeface="Roboto"/>
              </a:rPr>
              <a:t>Bối cảnh thực tế</a:t>
            </a:r>
            <a:endParaRPr b="1" i="0" sz="1300" u="none" cap="none" strike="noStrike">
              <a:solidFill>
                <a:schemeClr val="lt1"/>
              </a:solidFill>
              <a:latin typeface="Roboto"/>
              <a:ea typeface="Roboto"/>
              <a:cs typeface="Roboto"/>
              <a:sym typeface="Roboto"/>
            </a:endParaRPr>
          </a:p>
        </p:txBody>
      </p:sp>
      <p:sp>
        <p:nvSpPr>
          <p:cNvPr id="216" name="Google Shape;216;p7"/>
          <p:cNvSpPr/>
          <p:nvPr/>
        </p:nvSpPr>
        <p:spPr>
          <a:xfrm>
            <a:off x="135825" y="2633363"/>
            <a:ext cx="4268098" cy="317100"/>
          </a:xfrm>
          <a:prstGeom prst="roundRect">
            <a:avLst>
              <a:gd fmla="val 16667" name="adj"/>
            </a:avLst>
          </a:prstGeom>
          <a:solidFill>
            <a:srgbClr val="44546A"/>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vi-VN" sz="1300" u="none" cap="none" strike="noStrike">
                <a:solidFill>
                  <a:schemeClr val="lt1"/>
                </a:solidFill>
                <a:latin typeface="Roboto"/>
                <a:ea typeface="Roboto"/>
                <a:cs typeface="Roboto"/>
                <a:sym typeface="Roboto"/>
              </a:rPr>
              <a:t>Mục tiêu nghiên cứu</a:t>
            </a:r>
            <a:endParaRPr b="1" i="0" sz="1300" u="none" cap="none" strike="noStrike">
              <a:solidFill>
                <a:schemeClr val="lt1"/>
              </a:solidFill>
              <a:latin typeface="Roboto"/>
              <a:ea typeface="Roboto"/>
              <a:cs typeface="Roboto"/>
              <a:sym typeface="Roboto"/>
            </a:endParaRPr>
          </a:p>
        </p:txBody>
      </p:sp>
      <p:cxnSp>
        <p:nvCxnSpPr>
          <p:cNvPr id="217" name="Google Shape;217;p7"/>
          <p:cNvCxnSpPr/>
          <p:nvPr/>
        </p:nvCxnSpPr>
        <p:spPr>
          <a:xfrm>
            <a:off x="4572000" y="532125"/>
            <a:ext cx="0" cy="1929293"/>
          </a:xfrm>
          <a:prstGeom prst="straightConnector1">
            <a:avLst/>
          </a:prstGeom>
          <a:noFill/>
          <a:ln cap="flat" cmpd="sng" w="9525">
            <a:solidFill>
              <a:srgbClr val="002B65"/>
            </a:solidFill>
            <a:prstDash val="dash"/>
            <a:round/>
            <a:headEnd len="sm" w="sm" type="none"/>
            <a:tailEnd len="sm" w="sm" type="none"/>
          </a:ln>
        </p:spPr>
      </p:cxnSp>
      <p:cxnSp>
        <p:nvCxnSpPr>
          <p:cNvPr id="218" name="Google Shape;218;p7"/>
          <p:cNvCxnSpPr/>
          <p:nvPr/>
        </p:nvCxnSpPr>
        <p:spPr>
          <a:xfrm>
            <a:off x="1350" y="2507450"/>
            <a:ext cx="9142800" cy="0"/>
          </a:xfrm>
          <a:prstGeom prst="straightConnector1">
            <a:avLst/>
          </a:prstGeom>
          <a:noFill/>
          <a:ln cap="flat" cmpd="sng" w="9525">
            <a:solidFill>
              <a:srgbClr val="002B65"/>
            </a:solidFill>
            <a:prstDash val="dash"/>
            <a:round/>
            <a:headEnd len="sm" w="sm" type="none"/>
            <a:tailEnd len="sm" w="sm" type="none"/>
          </a:ln>
        </p:spPr>
      </p:cxnSp>
      <p:cxnSp>
        <p:nvCxnSpPr>
          <p:cNvPr id="219" name="Google Shape;219;p7"/>
          <p:cNvCxnSpPr/>
          <p:nvPr/>
        </p:nvCxnSpPr>
        <p:spPr>
          <a:xfrm>
            <a:off x="-21300" y="4855975"/>
            <a:ext cx="2875200" cy="0"/>
          </a:xfrm>
          <a:prstGeom prst="straightConnector1">
            <a:avLst/>
          </a:prstGeom>
          <a:noFill/>
          <a:ln cap="flat" cmpd="sng" w="9525">
            <a:solidFill>
              <a:srgbClr val="002B65"/>
            </a:solidFill>
            <a:prstDash val="solid"/>
            <a:round/>
            <a:headEnd len="sm" w="sm" type="none"/>
            <a:tailEnd len="sm" w="sm" type="none"/>
          </a:ln>
        </p:spPr>
      </p:cxnSp>
      <p:cxnSp>
        <p:nvCxnSpPr>
          <p:cNvPr id="220" name="Google Shape;220;p7"/>
          <p:cNvCxnSpPr/>
          <p:nvPr/>
        </p:nvCxnSpPr>
        <p:spPr>
          <a:xfrm>
            <a:off x="6268800" y="4855975"/>
            <a:ext cx="2875200" cy="0"/>
          </a:xfrm>
          <a:prstGeom prst="straightConnector1">
            <a:avLst/>
          </a:prstGeom>
          <a:noFill/>
          <a:ln cap="flat" cmpd="sng" w="9525">
            <a:solidFill>
              <a:srgbClr val="002B65"/>
            </a:solidFill>
            <a:prstDash val="solid"/>
            <a:round/>
            <a:headEnd len="sm" w="sm" type="none"/>
            <a:tailEnd len="sm" w="sm" type="none"/>
          </a:ln>
        </p:spPr>
      </p:cxnSp>
      <p:sp>
        <p:nvSpPr>
          <p:cNvPr id="221" name="Google Shape;221;p7"/>
          <p:cNvSpPr txBox="1"/>
          <p:nvPr/>
        </p:nvSpPr>
        <p:spPr>
          <a:xfrm>
            <a:off x="8725701" y="4835723"/>
            <a:ext cx="418200" cy="246181"/>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1400"/>
              <a:buFont typeface="Arial"/>
              <a:buNone/>
            </a:pPr>
            <a:r>
              <a:rPr b="1" i="0" lang="vi-VN" sz="1000" u="none" cap="none" strike="noStrike">
                <a:solidFill>
                  <a:srgbClr val="002B65"/>
                </a:solidFill>
                <a:latin typeface="Roboto"/>
                <a:ea typeface="Roboto"/>
                <a:cs typeface="Roboto"/>
                <a:sym typeface="Roboto"/>
              </a:rPr>
              <a:t>6</a:t>
            </a:r>
            <a:endParaRPr b="0" i="0" sz="1000" u="none" cap="none" strike="noStrike">
              <a:solidFill>
                <a:srgbClr val="002B65"/>
              </a:solidFill>
              <a:latin typeface="Arial"/>
              <a:ea typeface="Arial"/>
              <a:cs typeface="Arial"/>
              <a:sym typeface="Arial"/>
            </a:endParaRPr>
          </a:p>
        </p:txBody>
      </p:sp>
      <p:cxnSp>
        <p:nvCxnSpPr>
          <p:cNvPr id="222" name="Google Shape;222;p7"/>
          <p:cNvCxnSpPr/>
          <p:nvPr/>
        </p:nvCxnSpPr>
        <p:spPr>
          <a:xfrm>
            <a:off x="4572003" y="2694040"/>
            <a:ext cx="0" cy="2302200"/>
          </a:xfrm>
          <a:prstGeom prst="straightConnector1">
            <a:avLst/>
          </a:prstGeom>
          <a:noFill/>
          <a:ln cap="flat" cmpd="sng" w="9525">
            <a:solidFill>
              <a:srgbClr val="002B65"/>
            </a:solidFill>
            <a:prstDash val="dash"/>
            <a:round/>
            <a:headEnd len="sm" w="sm" type="none"/>
            <a:tailEnd len="sm" w="sm" type="none"/>
          </a:ln>
        </p:spPr>
      </p:cxnSp>
      <p:sp>
        <p:nvSpPr>
          <p:cNvPr id="223" name="Google Shape;223;p7"/>
          <p:cNvSpPr/>
          <p:nvPr/>
        </p:nvSpPr>
        <p:spPr>
          <a:xfrm>
            <a:off x="4740074" y="532125"/>
            <a:ext cx="4314875" cy="317100"/>
          </a:xfrm>
          <a:prstGeom prst="roundRect">
            <a:avLst>
              <a:gd fmla="val 16667" name="adj"/>
            </a:avLst>
          </a:prstGeom>
          <a:solidFill>
            <a:srgbClr val="44546A"/>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vi-VN" sz="1300" u="none" cap="none" strike="noStrike">
                <a:solidFill>
                  <a:schemeClr val="lt1"/>
                </a:solidFill>
                <a:latin typeface="Roboto"/>
                <a:ea typeface="Roboto"/>
                <a:cs typeface="Roboto"/>
                <a:sym typeface="Roboto"/>
              </a:rPr>
              <a:t>Vấn đề đặt ra</a:t>
            </a:r>
            <a:endParaRPr b="1" i="0" sz="1300" u="none" cap="none" strike="noStrike">
              <a:solidFill>
                <a:schemeClr val="lt1"/>
              </a:solidFill>
              <a:latin typeface="Roboto"/>
              <a:ea typeface="Roboto"/>
              <a:cs typeface="Roboto"/>
              <a:sym typeface="Roboto"/>
            </a:endParaRPr>
          </a:p>
        </p:txBody>
      </p:sp>
      <p:sp>
        <p:nvSpPr>
          <p:cNvPr id="224" name="Google Shape;224;p7"/>
          <p:cNvSpPr txBox="1"/>
          <p:nvPr/>
        </p:nvSpPr>
        <p:spPr>
          <a:xfrm>
            <a:off x="902807" y="1018300"/>
            <a:ext cx="3484761" cy="492412"/>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100"/>
              <a:buFont typeface="Arial"/>
              <a:buNone/>
            </a:pPr>
            <a:r>
              <a:rPr b="0" i="0" lang="vi-VN" sz="1000" u="none" cap="none" strike="noStrike">
                <a:solidFill>
                  <a:schemeClr val="dk1"/>
                </a:solidFill>
                <a:latin typeface="Arial"/>
                <a:ea typeface="Arial"/>
                <a:cs typeface="Arial"/>
                <a:sym typeface="Arial"/>
              </a:rPr>
              <a:t>GrabFood là một trong những nền tảng giao đồ ăn </a:t>
            </a:r>
            <a:r>
              <a:rPr b="1" i="0" lang="vi-VN" sz="1000" u="none" cap="none" strike="noStrike">
                <a:solidFill>
                  <a:srgbClr val="DD7E6B"/>
                </a:solidFill>
                <a:latin typeface="Arial"/>
                <a:ea typeface="Arial"/>
                <a:cs typeface="Arial"/>
                <a:sym typeface="Arial"/>
              </a:rPr>
              <a:t>hàng đầu Đông Nam Á </a:t>
            </a:r>
            <a:r>
              <a:rPr b="0" i="0" lang="vi-VN" sz="1000" u="none" cap="none" strike="noStrike">
                <a:solidFill>
                  <a:schemeClr val="dk1"/>
                </a:solidFill>
                <a:latin typeface="Arial"/>
                <a:ea typeface="Arial"/>
                <a:cs typeface="Arial"/>
                <a:sym typeface="Arial"/>
              </a:rPr>
              <a:t>với </a:t>
            </a:r>
            <a:r>
              <a:rPr b="1" i="0" lang="vi-VN" sz="1000" u="none" cap="none" strike="noStrike">
                <a:solidFill>
                  <a:srgbClr val="DD7E6B"/>
                </a:solidFill>
                <a:latin typeface="Arial"/>
                <a:ea typeface="Arial"/>
                <a:cs typeface="Arial"/>
                <a:sym typeface="Arial"/>
              </a:rPr>
              <a:t>hàng triệu đơn đặt hàng </a:t>
            </a:r>
            <a:r>
              <a:rPr b="0" i="0" lang="vi-VN" sz="1000" u="none" cap="none" strike="noStrike">
                <a:solidFill>
                  <a:schemeClr val="dk1"/>
                </a:solidFill>
                <a:latin typeface="Arial"/>
                <a:ea typeface="Arial"/>
                <a:cs typeface="Arial"/>
                <a:sym typeface="Arial"/>
              </a:rPr>
              <a:t>mỗi ngày</a:t>
            </a:r>
            <a:endParaRPr b="1" i="0" sz="1000" u="none" cap="none" strike="noStrike">
              <a:solidFill>
                <a:srgbClr val="DD7E6B"/>
              </a:solidFill>
              <a:latin typeface="Arial"/>
              <a:ea typeface="Arial"/>
              <a:cs typeface="Arial"/>
              <a:sym typeface="Arial"/>
            </a:endParaRPr>
          </a:p>
        </p:txBody>
      </p:sp>
      <p:sp>
        <p:nvSpPr>
          <p:cNvPr id="225" name="Google Shape;225;p7"/>
          <p:cNvSpPr txBox="1"/>
          <p:nvPr/>
        </p:nvSpPr>
        <p:spPr>
          <a:xfrm>
            <a:off x="822371" y="1744924"/>
            <a:ext cx="3581553" cy="6463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100"/>
              <a:buFont typeface="Arial"/>
              <a:buNone/>
            </a:pPr>
            <a:r>
              <a:rPr b="1" i="0" lang="vi-VN" sz="1000" u="none" cap="none" strike="noStrike">
                <a:solidFill>
                  <a:srgbClr val="DD7E6B"/>
                </a:solidFill>
                <a:latin typeface="Arial"/>
                <a:ea typeface="Arial"/>
                <a:cs typeface="Arial"/>
                <a:sym typeface="Arial"/>
              </a:rPr>
              <a:t>Trải nghiệm người dùng </a:t>
            </a:r>
            <a:r>
              <a:rPr b="0" i="0" lang="vi-VN" sz="1000" u="none" cap="none" strike="noStrike">
                <a:solidFill>
                  <a:schemeClr val="dk1"/>
                </a:solidFill>
                <a:latin typeface="Arial"/>
                <a:ea typeface="Arial"/>
                <a:cs typeface="Arial"/>
                <a:sym typeface="Arial"/>
              </a:rPr>
              <a:t>và </a:t>
            </a:r>
            <a:r>
              <a:rPr b="1" i="0" lang="vi-VN" sz="1000" u="none" cap="none" strike="noStrike">
                <a:solidFill>
                  <a:srgbClr val="DD7E6B"/>
                </a:solidFill>
                <a:latin typeface="Arial"/>
                <a:ea typeface="Arial"/>
                <a:cs typeface="Arial"/>
                <a:sym typeface="Arial"/>
              </a:rPr>
              <a:t>hiệu quả hệ thống đề xuất </a:t>
            </a:r>
            <a:r>
              <a:rPr b="0" i="0" lang="vi-VN" sz="1000" u="none" cap="none" strike="noStrike">
                <a:solidFill>
                  <a:schemeClr val="dk1"/>
                </a:solidFill>
                <a:latin typeface="Arial"/>
                <a:ea typeface="Arial"/>
                <a:cs typeface="Arial"/>
                <a:sym typeface="Arial"/>
              </a:rPr>
              <a:t>đóng vai trò quan trọng trong việc giữ chân khách hàng và tăng doanh thu</a:t>
            </a:r>
            <a:endParaRPr b="1" i="0" sz="1000" u="none" cap="none" strike="noStrike">
              <a:solidFill>
                <a:srgbClr val="DD7E6B"/>
              </a:solidFill>
              <a:latin typeface="Arial"/>
              <a:ea typeface="Arial"/>
              <a:cs typeface="Arial"/>
              <a:sym typeface="Arial"/>
            </a:endParaRPr>
          </a:p>
        </p:txBody>
      </p:sp>
      <p:sp>
        <p:nvSpPr>
          <p:cNvPr id="226" name="Google Shape;226;p7"/>
          <p:cNvSpPr/>
          <p:nvPr/>
        </p:nvSpPr>
        <p:spPr>
          <a:xfrm>
            <a:off x="4740075" y="2633363"/>
            <a:ext cx="4269600" cy="317100"/>
          </a:xfrm>
          <a:prstGeom prst="roundRect">
            <a:avLst>
              <a:gd fmla="val 16667" name="adj"/>
            </a:avLst>
          </a:prstGeom>
          <a:solidFill>
            <a:srgbClr val="44546A"/>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vi-VN" sz="1300" u="none" cap="none" strike="noStrike">
                <a:solidFill>
                  <a:schemeClr val="lt1"/>
                </a:solidFill>
                <a:latin typeface="Roboto"/>
                <a:ea typeface="Roboto"/>
                <a:cs typeface="Roboto"/>
                <a:sym typeface="Roboto"/>
              </a:rPr>
              <a:t>Động lực và bối cảnh nghiên cứu</a:t>
            </a:r>
            <a:endParaRPr b="1" i="0" sz="1300" u="none" cap="none" strike="noStrike">
              <a:solidFill>
                <a:schemeClr val="lt1"/>
              </a:solidFill>
              <a:latin typeface="Roboto"/>
              <a:ea typeface="Roboto"/>
              <a:cs typeface="Roboto"/>
              <a:sym typeface="Roboto"/>
            </a:endParaRPr>
          </a:p>
        </p:txBody>
      </p:sp>
      <p:sp>
        <p:nvSpPr>
          <p:cNvPr id="227" name="Google Shape;227;p7"/>
          <p:cNvSpPr txBox="1"/>
          <p:nvPr/>
        </p:nvSpPr>
        <p:spPr>
          <a:xfrm>
            <a:off x="5172200" y="3089275"/>
            <a:ext cx="2328000" cy="354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t/>
            </a:r>
            <a:endParaRPr b="1" i="0" sz="1100" u="none" cap="none" strike="noStrike">
              <a:solidFill>
                <a:srgbClr val="DD7E6B"/>
              </a:solidFill>
              <a:latin typeface="Arial"/>
              <a:ea typeface="Arial"/>
              <a:cs typeface="Arial"/>
              <a:sym typeface="Arial"/>
            </a:endParaRPr>
          </a:p>
        </p:txBody>
      </p:sp>
      <p:pic>
        <p:nvPicPr>
          <p:cNvPr descr="Logo GRABFOOD, Logo GRABFOOD Vector, Logo GRABFOOD PNG, Logo GRABFOOD ..." id="228" name="Google Shape;228;p7"/>
          <p:cNvPicPr preferRelativeResize="0"/>
          <p:nvPr/>
        </p:nvPicPr>
        <p:blipFill rotWithShape="1">
          <a:blip r:embed="rId3">
            <a:alphaModFix/>
          </a:blip>
          <a:srcRect b="0" l="0" r="0" t="0"/>
          <a:stretch/>
        </p:blipFill>
        <p:spPr>
          <a:xfrm>
            <a:off x="135825" y="928162"/>
            <a:ext cx="582550" cy="582550"/>
          </a:xfrm>
          <a:prstGeom prst="rect">
            <a:avLst/>
          </a:prstGeom>
          <a:noFill/>
          <a:ln>
            <a:noFill/>
          </a:ln>
        </p:spPr>
      </p:pic>
      <p:pic>
        <p:nvPicPr>
          <p:cNvPr descr="User experience Special Flat icon" id="229" name="Google Shape;229;p7"/>
          <p:cNvPicPr preferRelativeResize="0"/>
          <p:nvPr/>
        </p:nvPicPr>
        <p:blipFill rotWithShape="1">
          <a:blip r:embed="rId4">
            <a:alphaModFix/>
          </a:blip>
          <a:srcRect b="0" l="0" r="0" t="0"/>
          <a:stretch/>
        </p:blipFill>
        <p:spPr>
          <a:xfrm>
            <a:off x="99995" y="1790924"/>
            <a:ext cx="554301" cy="554301"/>
          </a:xfrm>
          <a:prstGeom prst="rect">
            <a:avLst/>
          </a:prstGeom>
          <a:noFill/>
          <a:ln>
            <a:noFill/>
          </a:ln>
        </p:spPr>
      </p:pic>
      <p:sp>
        <p:nvSpPr>
          <p:cNvPr id="230" name="Google Shape;230;p7"/>
          <p:cNvSpPr txBox="1"/>
          <p:nvPr/>
        </p:nvSpPr>
        <p:spPr>
          <a:xfrm>
            <a:off x="4740074" y="1671548"/>
            <a:ext cx="2019300" cy="6463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100"/>
              <a:buFont typeface="Arial"/>
              <a:buNone/>
            </a:pPr>
            <a:r>
              <a:rPr b="0" i="0" lang="vi-VN" sz="1000" u="none" cap="none" strike="noStrike">
                <a:solidFill>
                  <a:schemeClr val="dk1"/>
                </a:solidFill>
                <a:latin typeface="Arial"/>
                <a:ea typeface="Arial"/>
                <a:cs typeface="Arial"/>
                <a:sym typeface="Arial"/>
              </a:rPr>
              <a:t>Nhiều người dùng </a:t>
            </a:r>
            <a:r>
              <a:rPr b="1" i="0" lang="vi-VN" sz="1000" u="none" cap="none" strike="noStrike">
                <a:solidFill>
                  <a:srgbClr val="DD7E6B"/>
                </a:solidFill>
                <a:latin typeface="Arial"/>
                <a:ea typeface="Arial"/>
                <a:cs typeface="Arial"/>
                <a:sym typeface="Arial"/>
              </a:rPr>
              <a:t>không hoàn tất đơn hàng </a:t>
            </a:r>
            <a:r>
              <a:rPr b="0" i="0" lang="vi-VN" sz="1000" u="none" cap="none" strike="noStrike">
                <a:solidFill>
                  <a:schemeClr val="dk1"/>
                </a:solidFill>
                <a:latin typeface="Arial"/>
                <a:ea typeface="Arial"/>
                <a:cs typeface="Arial"/>
                <a:sym typeface="Arial"/>
              </a:rPr>
              <a:t>sau khi thêm món vào giỏ (abandonment rate cao)</a:t>
            </a:r>
            <a:endParaRPr b="0" i="0" sz="1000" u="none" cap="none" strike="noStrike">
              <a:solidFill>
                <a:schemeClr val="dk1"/>
              </a:solidFill>
              <a:latin typeface="Arial"/>
              <a:ea typeface="Arial"/>
              <a:cs typeface="Arial"/>
              <a:sym typeface="Arial"/>
            </a:endParaRPr>
          </a:p>
        </p:txBody>
      </p:sp>
      <p:sp>
        <p:nvSpPr>
          <p:cNvPr id="231" name="Google Shape;231;p7"/>
          <p:cNvSpPr txBox="1"/>
          <p:nvPr/>
        </p:nvSpPr>
        <p:spPr>
          <a:xfrm>
            <a:off x="7024705" y="1671548"/>
            <a:ext cx="2019300" cy="6463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100"/>
              <a:buFont typeface="Arial"/>
              <a:buNone/>
            </a:pPr>
            <a:r>
              <a:rPr b="0" i="0" lang="vi-VN" sz="1000" u="none" cap="none" strike="noStrike">
                <a:solidFill>
                  <a:schemeClr val="dk1"/>
                </a:solidFill>
                <a:latin typeface="Arial"/>
                <a:ea typeface="Arial"/>
                <a:cs typeface="Arial"/>
                <a:sym typeface="Arial"/>
              </a:rPr>
              <a:t>Hệ thống đề xuất hiện tại </a:t>
            </a:r>
            <a:r>
              <a:rPr b="1" i="0" lang="vi-VN" sz="1000" u="none" cap="none" strike="noStrike">
                <a:solidFill>
                  <a:srgbClr val="DD7E6B"/>
                </a:solidFill>
                <a:latin typeface="Arial"/>
                <a:ea typeface="Arial"/>
                <a:cs typeface="Arial"/>
                <a:sym typeface="Arial"/>
              </a:rPr>
              <a:t>chưa thực sự cá nhân hóa</a:t>
            </a:r>
            <a:r>
              <a:rPr b="0" i="0" lang="vi-VN" sz="1000" u="none" cap="none" strike="noStrike">
                <a:solidFill>
                  <a:schemeClr val="dk1"/>
                </a:solidFill>
                <a:latin typeface="Arial"/>
                <a:ea typeface="Arial"/>
                <a:cs typeface="Arial"/>
                <a:sym typeface="Arial"/>
              </a:rPr>
              <a:t>, dẫn đến mức độ tương tác chưa cao</a:t>
            </a:r>
            <a:endParaRPr b="0" i="0" sz="1000" u="none" cap="none" strike="noStrike">
              <a:solidFill>
                <a:schemeClr val="dk1"/>
              </a:solidFill>
              <a:latin typeface="Arial"/>
              <a:ea typeface="Arial"/>
              <a:cs typeface="Arial"/>
              <a:sym typeface="Arial"/>
            </a:endParaRPr>
          </a:p>
        </p:txBody>
      </p:sp>
      <p:pic>
        <p:nvPicPr>
          <p:cNvPr descr="Close, exit, log out, logout, cancel, stop execution, terminate icon ..." id="232" name="Google Shape;232;p7"/>
          <p:cNvPicPr preferRelativeResize="0"/>
          <p:nvPr/>
        </p:nvPicPr>
        <p:blipFill rotWithShape="1">
          <a:blip r:embed="rId5">
            <a:alphaModFix/>
          </a:blip>
          <a:srcRect b="0" l="0" r="0" t="0"/>
          <a:stretch/>
        </p:blipFill>
        <p:spPr>
          <a:xfrm>
            <a:off x="5532289" y="988037"/>
            <a:ext cx="582759" cy="582759"/>
          </a:xfrm>
          <a:prstGeom prst="rect">
            <a:avLst/>
          </a:prstGeom>
          <a:noFill/>
          <a:ln>
            <a:noFill/>
          </a:ln>
        </p:spPr>
      </p:pic>
      <p:pic>
        <p:nvPicPr>
          <p:cNvPr descr="Personalization icon Flaticons Lineal Color" id="233" name="Google Shape;233;p7"/>
          <p:cNvPicPr preferRelativeResize="0"/>
          <p:nvPr/>
        </p:nvPicPr>
        <p:blipFill rotWithShape="1">
          <a:blip r:embed="rId6">
            <a:alphaModFix/>
          </a:blip>
          <a:srcRect b="0" l="0" r="0" t="0"/>
          <a:stretch/>
        </p:blipFill>
        <p:spPr>
          <a:xfrm>
            <a:off x="7676418" y="948945"/>
            <a:ext cx="715874" cy="715874"/>
          </a:xfrm>
          <a:prstGeom prst="rect">
            <a:avLst/>
          </a:prstGeom>
          <a:noFill/>
          <a:ln>
            <a:noFill/>
          </a:ln>
        </p:spPr>
      </p:pic>
      <p:sp>
        <p:nvSpPr>
          <p:cNvPr id="234" name="Google Shape;234;p7"/>
          <p:cNvSpPr txBox="1"/>
          <p:nvPr/>
        </p:nvSpPr>
        <p:spPr>
          <a:xfrm>
            <a:off x="181099" y="3927587"/>
            <a:ext cx="2019300" cy="6463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100"/>
              <a:buFont typeface="Arial"/>
              <a:buNone/>
            </a:pPr>
            <a:r>
              <a:rPr b="0" i="0" lang="vi-VN" sz="1000" u="none" cap="none" strike="noStrike">
                <a:solidFill>
                  <a:schemeClr val="dk1"/>
                </a:solidFill>
                <a:latin typeface="Arial"/>
                <a:ea typeface="Arial"/>
                <a:cs typeface="Arial"/>
                <a:sym typeface="Arial"/>
              </a:rPr>
              <a:t>Tìm hiểu </a:t>
            </a:r>
            <a:r>
              <a:rPr b="1" i="0" lang="vi-VN" sz="1000" u="none" cap="none" strike="noStrike">
                <a:solidFill>
                  <a:srgbClr val="DD7E6B"/>
                </a:solidFill>
                <a:latin typeface="Arial"/>
                <a:ea typeface="Arial"/>
                <a:cs typeface="Arial"/>
                <a:sym typeface="Arial"/>
              </a:rPr>
              <a:t>nguyên nhân </a:t>
            </a:r>
            <a:r>
              <a:rPr b="0" i="0" lang="vi-VN" sz="1000" u="none" cap="none" strike="noStrike">
                <a:solidFill>
                  <a:schemeClr val="dk1"/>
                </a:solidFill>
                <a:latin typeface="Arial"/>
                <a:ea typeface="Arial"/>
                <a:cs typeface="Arial"/>
                <a:sym typeface="Arial"/>
              </a:rPr>
              <a:t>khiến người dùng </a:t>
            </a:r>
            <a:r>
              <a:rPr b="1" i="0" lang="vi-VN" sz="1000" u="none" cap="none" strike="noStrike">
                <a:solidFill>
                  <a:srgbClr val="DD7E6B"/>
                </a:solidFill>
                <a:latin typeface="Arial"/>
                <a:ea typeface="Arial"/>
                <a:cs typeface="Arial"/>
                <a:sym typeface="Arial"/>
              </a:rPr>
              <a:t>từ bỏ giỏ hàng </a:t>
            </a:r>
            <a:r>
              <a:rPr b="0" i="0" lang="vi-VN" sz="1000" u="none" cap="none" strike="noStrike">
                <a:solidFill>
                  <a:schemeClr val="dk1"/>
                </a:solidFill>
                <a:latin typeface="Arial"/>
                <a:ea typeface="Arial"/>
                <a:cs typeface="Arial"/>
                <a:sym typeface="Arial"/>
              </a:rPr>
              <a:t>trước khi hoàn tất đơn.</a:t>
            </a:r>
            <a:endParaRPr b="0" i="0" sz="1000" u="none" cap="none" strike="noStrike">
              <a:solidFill>
                <a:schemeClr val="dk1"/>
              </a:solidFill>
              <a:latin typeface="Arial"/>
              <a:ea typeface="Arial"/>
              <a:cs typeface="Arial"/>
              <a:sym typeface="Arial"/>
            </a:endParaRPr>
          </a:p>
        </p:txBody>
      </p:sp>
      <p:sp>
        <p:nvSpPr>
          <p:cNvPr id="235" name="Google Shape;235;p7"/>
          <p:cNvSpPr txBox="1"/>
          <p:nvPr/>
        </p:nvSpPr>
        <p:spPr>
          <a:xfrm>
            <a:off x="2465730" y="3927587"/>
            <a:ext cx="2019300" cy="6463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100"/>
              <a:buFont typeface="Arial"/>
              <a:buNone/>
            </a:pPr>
            <a:r>
              <a:rPr b="0" i="0" lang="vi-VN" sz="1000" u="none" cap="none" strike="noStrike">
                <a:solidFill>
                  <a:schemeClr val="dk1"/>
                </a:solidFill>
                <a:latin typeface="Arial"/>
                <a:ea typeface="Arial"/>
                <a:cs typeface="Arial"/>
                <a:sym typeface="Arial"/>
              </a:rPr>
              <a:t>Phân tích </a:t>
            </a:r>
            <a:r>
              <a:rPr b="1" i="0" lang="vi-VN" sz="1000" u="none" cap="none" strike="noStrike">
                <a:solidFill>
                  <a:srgbClr val="DD7E6B"/>
                </a:solidFill>
                <a:latin typeface="Arial"/>
                <a:ea typeface="Arial"/>
                <a:cs typeface="Arial"/>
                <a:sym typeface="Arial"/>
              </a:rPr>
              <a:t>hành vi người dùng </a:t>
            </a:r>
            <a:r>
              <a:rPr b="0" i="0" lang="vi-VN" sz="1000" u="none" cap="none" strike="noStrike">
                <a:solidFill>
                  <a:schemeClr val="dk1"/>
                </a:solidFill>
                <a:latin typeface="Arial"/>
                <a:ea typeface="Arial"/>
                <a:cs typeface="Arial"/>
                <a:sym typeface="Arial"/>
              </a:rPr>
              <a:t>để </a:t>
            </a:r>
            <a:r>
              <a:rPr b="1" i="0" lang="vi-VN" sz="1000" u="none" cap="none" strike="noStrike">
                <a:solidFill>
                  <a:srgbClr val="DD7E6B"/>
                </a:solidFill>
                <a:latin typeface="Arial"/>
                <a:ea typeface="Arial"/>
                <a:cs typeface="Arial"/>
                <a:sym typeface="Arial"/>
              </a:rPr>
              <a:t>dự đoán món ăn tiếp theo </a:t>
            </a:r>
            <a:r>
              <a:rPr b="0" i="0" lang="vi-VN" sz="1000" u="none" cap="none" strike="noStrike">
                <a:solidFill>
                  <a:schemeClr val="dk1"/>
                </a:solidFill>
                <a:latin typeface="Arial"/>
                <a:ea typeface="Arial"/>
                <a:cs typeface="Arial"/>
                <a:sym typeface="Arial"/>
              </a:rPr>
              <a:t>mà họ có thể đặt</a:t>
            </a:r>
            <a:endParaRPr b="0" i="0" sz="1000" u="none" cap="none" strike="noStrike">
              <a:solidFill>
                <a:schemeClr val="dk1"/>
              </a:solidFill>
              <a:latin typeface="Arial"/>
              <a:ea typeface="Arial"/>
              <a:cs typeface="Arial"/>
              <a:sym typeface="Arial"/>
            </a:endParaRPr>
          </a:p>
        </p:txBody>
      </p:sp>
      <p:pic>
        <p:nvPicPr>
          <p:cNvPr descr="User Behavior Analytics Vector Icon 30385744 Vector Art at Vecteezy" id="236" name="Google Shape;236;p7"/>
          <p:cNvPicPr preferRelativeResize="0"/>
          <p:nvPr/>
        </p:nvPicPr>
        <p:blipFill rotWithShape="1">
          <a:blip r:embed="rId7">
            <a:alphaModFix/>
          </a:blip>
          <a:srcRect b="0" l="0" r="0" t="0"/>
          <a:stretch/>
        </p:blipFill>
        <p:spPr>
          <a:xfrm>
            <a:off x="3096291" y="3183368"/>
            <a:ext cx="758178" cy="727851"/>
          </a:xfrm>
          <a:prstGeom prst="rect">
            <a:avLst/>
          </a:prstGeom>
          <a:noFill/>
          <a:ln>
            <a:noFill/>
          </a:ln>
        </p:spPr>
      </p:pic>
      <p:pic>
        <p:nvPicPr>
          <p:cNvPr descr="Reason - free icon" id="237" name="Google Shape;237;p7"/>
          <p:cNvPicPr preferRelativeResize="0"/>
          <p:nvPr/>
        </p:nvPicPr>
        <p:blipFill rotWithShape="1">
          <a:blip r:embed="rId8">
            <a:alphaModFix/>
          </a:blip>
          <a:srcRect b="0" l="0" r="0" t="0"/>
          <a:stretch/>
        </p:blipFill>
        <p:spPr>
          <a:xfrm>
            <a:off x="902807" y="3145983"/>
            <a:ext cx="757236" cy="757236"/>
          </a:xfrm>
          <a:prstGeom prst="rect">
            <a:avLst/>
          </a:prstGeom>
          <a:noFill/>
          <a:ln>
            <a:noFill/>
          </a:ln>
        </p:spPr>
      </p:pic>
      <p:sp>
        <p:nvSpPr>
          <p:cNvPr id="238" name="Google Shape;238;p7"/>
          <p:cNvSpPr txBox="1"/>
          <p:nvPr/>
        </p:nvSpPr>
        <p:spPr>
          <a:xfrm>
            <a:off x="4740074" y="3976067"/>
            <a:ext cx="1181200" cy="800189"/>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100"/>
              <a:buFont typeface="Arial"/>
              <a:buNone/>
            </a:pPr>
            <a:r>
              <a:rPr b="1" i="0" lang="vi-VN" sz="1000" u="none" cap="none" strike="noStrike">
                <a:solidFill>
                  <a:srgbClr val="DD7E6B"/>
                </a:solidFill>
                <a:latin typeface="Arial"/>
                <a:ea typeface="Arial"/>
                <a:cs typeface="Arial"/>
                <a:sym typeface="Arial"/>
              </a:rPr>
              <a:t>Hành vi người dùng </a:t>
            </a:r>
            <a:r>
              <a:rPr b="0" i="0" lang="vi-VN" sz="1000" u="none" cap="none" strike="noStrike">
                <a:solidFill>
                  <a:schemeClr val="dk1"/>
                </a:solidFill>
                <a:latin typeface="Arial"/>
                <a:ea typeface="Arial"/>
                <a:cs typeface="Arial"/>
                <a:sym typeface="Arial"/>
              </a:rPr>
              <a:t>ngày càng </a:t>
            </a:r>
            <a:r>
              <a:rPr b="1" i="0" lang="vi-VN" sz="1000" u="none" cap="none" strike="noStrike">
                <a:solidFill>
                  <a:srgbClr val="DD7E6B"/>
                </a:solidFill>
                <a:latin typeface="Arial"/>
                <a:ea typeface="Arial"/>
                <a:cs typeface="Arial"/>
                <a:sym typeface="Arial"/>
              </a:rPr>
              <a:t>phức tạp</a:t>
            </a:r>
            <a:endParaRPr/>
          </a:p>
          <a:p>
            <a:pPr indent="0" lvl="0" marL="0" marR="0" rtl="0" algn="just">
              <a:lnSpc>
                <a:spcPct val="100000"/>
              </a:lnSpc>
              <a:spcBef>
                <a:spcPts val="0"/>
              </a:spcBef>
              <a:spcAft>
                <a:spcPts val="0"/>
              </a:spcAft>
              <a:buClr>
                <a:srgbClr val="000000"/>
              </a:buClr>
              <a:buSzPts val="1100"/>
              <a:buFont typeface="Arial"/>
              <a:buNone/>
            </a:pPr>
            <a:r>
              <a:t/>
            </a:r>
            <a:endParaRPr b="1" i="0" sz="1000" u="none" cap="none" strike="noStrike">
              <a:solidFill>
                <a:srgbClr val="DD7E6B"/>
              </a:solidFill>
              <a:latin typeface="Arial"/>
              <a:ea typeface="Arial"/>
              <a:cs typeface="Arial"/>
              <a:sym typeface="Arial"/>
            </a:endParaRPr>
          </a:p>
        </p:txBody>
      </p:sp>
      <p:sp>
        <p:nvSpPr>
          <p:cNvPr id="239" name="Google Shape;239;p7"/>
          <p:cNvSpPr txBox="1"/>
          <p:nvPr/>
        </p:nvSpPr>
        <p:spPr>
          <a:xfrm>
            <a:off x="6246837" y="3976067"/>
            <a:ext cx="1181200" cy="6463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100"/>
              <a:buFont typeface="Arial"/>
              <a:buNone/>
            </a:pPr>
            <a:r>
              <a:rPr b="0" i="0" lang="vi-VN" sz="1000" u="none" cap="none" strike="noStrike">
                <a:solidFill>
                  <a:schemeClr val="dk1"/>
                </a:solidFill>
                <a:latin typeface="Arial"/>
                <a:ea typeface="Arial"/>
                <a:cs typeface="Arial"/>
                <a:sym typeface="Arial"/>
              </a:rPr>
              <a:t>Giỏ hàng bị từ bỏ là một vấn đề </a:t>
            </a:r>
            <a:r>
              <a:rPr b="1" i="0" lang="vi-VN" sz="1000" u="none" cap="none" strike="noStrike">
                <a:solidFill>
                  <a:srgbClr val="DD7E6B"/>
                </a:solidFill>
                <a:latin typeface="Arial"/>
                <a:ea typeface="Arial"/>
                <a:cs typeface="Arial"/>
                <a:sym typeface="Arial"/>
              </a:rPr>
              <a:t>nghiêm trọng</a:t>
            </a:r>
            <a:endParaRPr b="1" i="0" sz="1000" u="none" cap="none" strike="noStrike">
              <a:solidFill>
                <a:srgbClr val="DD7E6B"/>
              </a:solidFill>
              <a:latin typeface="Arial"/>
              <a:ea typeface="Arial"/>
              <a:cs typeface="Arial"/>
              <a:sym typeface="Arial"/>
            </a:endParaRPr>
          </a:p>
        </p:txBody>
      </p:sp>
      <p:sp>
        <p:nvSpPr>
          <p:cNvPr id="240" name="Google Shape;240;p7"/>
          <p:cNvSpPr txBox="1"/>
          <p:nvPr/>
        </p:nvSpPr>
        <p:spPr>
          <a:xfrm>
            <a:off x="7753601" y="3976067"/>
            <a:ext cx="1181200" cy="492412"/>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100"/>
              <a:buFont typeface="Arial"/>
              <a:buNone/>
            </a:pPr>
            <a:r>
              <a:rPr b="1" i="0" lang="vi-VN" sz="1000" u="none" cap="none" strike="noStrike">
                <a:solidFill>
                  <a:srgbClr val="DD7E6B"/>
                </a:solidFill>
                <a:latin typeface="Arial"/>
                <a:ea typeface="Arial"/>
                <a:cs typeface="Arial"/>
                <a:sym typeface="Arial"/>
              </a:rPr>
              <a:t>Cơ hội cải tiến từ dữ liệu lớn</a:t>
            </a:r>
            <a:endParaRPr b="1" i="0" sz="1000" u="none" cap="none" strike="noStrike">
              <a:solidFill>
                <a:srgbClr val="DD7E6B"/>
              </a:solidFill>
              <a:latin typeface="Arial"/>
              <a:ea typeface="Arial"/>
              <a:cs typeface="Arial"/>
              <a:sym typeface="Arial"/>
            </a:endParaRPr>
          </a:p>
        </p:txBody>
      </p:sp>
      <p:pic>
        <p:nvPicPr>
          <p:cNvPr id="241" name="Google Shape;241;p7"/>
          <p:cNvPicPr preferRelativeResize="0"/>
          <p:nvPr/>
        </p:nvPicPr>
        <p:blipFill rotWithShape="1">
          <a:blip r:embed="rId9">
            <a:alphaModFix/>
          </a:blip>
          <a:srcRect b="0" l="0" r="0" t="0"/>
          <a:stretch/>
        </p:blipFill>
        <p:spPr>
          <a:xfrm>
            <a:off x="4989812" y="3266275"/>
            <a:ext cx="582760" cy="685027"/>
          </a:xfrm>
          <a:prstGeom prst="rect">
            <a:avLst/>
          </a:prstGeom>
          <a:noFill/>
          <a:ln>
            <a:noFill/>
          </a:ln>
        </p:spPr>
      </p:pic>
      <p:pic>
        <p:nvPicPr>
          <p:cNvPr descr="Abandoned cart Generic color lineal-color icon | Freepik" id="242" name="Google Shape;242;p7"/>
          <p:cNvPicPr preferRelativeResize="0"/>
          <p:nvPr/>
        </p:nvPicPr>
        <p:blipFill rotWithShape="1">
          <a:blip r:embed="rId10">
            <a:alphaModFix/>
          </a:blip>
          <a:srcRect b="0" l="0" r="0" t="0"/>
          <a:stretch/>
        </p:blipFill>
        <p:spPr>
          <a:xfrm>
            <a:off x="6514286" y="3285637"/>
            <a:ext cx="646301" cy="646301"/>
          </a:xfrm>
          <a:prstGeom prst="rect">
            <a:avLst/>
          </a:prstGeom>
          <a:noFill/>
          <a:ln>
            <a:noFill/>
          </a:ln>
        </p:spPr>
      </p:pic>
      <p:pic>
        <p:nvPicPr>
          <p:cNvPr descr="Big data - free icon" id="243" name="Google Shape;243;p7"/>
          <p:cNvPicPr preferRelativeResize="0"/>
          <p:nvPr/>
        </p:nvPicPr>
        <p:blipFill rotWithShape="1">
          <a:blip r:embed="rId11">
            <a:alphaModFix/>
          </a:blip>
          <a:srcRect b="0" l="0" r="0" t="0"/>
          <a:stretch/>
        </p:blipFill>
        <p:spPr>
          <a:xfrm>
            <a:off x="7934324" y="3266275"/>
            <a:ext cx="695325" cy="695325"/>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cxnSp>
        <p:nvCxnSpPr>
          <p:cNvPr id="248" name="Google Shape;248;p8"/>
          <p:cNvCxnSpPr/>
          <p:nvPr/>
        </p:nvCxnSpPr>
        <p:spPr>
          <a:xfrm>
            <a:off x="-5550" y="354125"/>
            <a:ext cx="9155100" cy="0"/>
          </a:xfrm>
          <a:prstGeom prst="straightConnector1">
            <a:avLst/>
          </a:prstGeom>
          <a:noFill/>
          <a:ln cap="flat" cmpd="sng" w="19050">
            <a:solidFill>
              <a:srgbClr val="002B65"/>
            </a:solidFill>
            <a:prstDash val="solid"/>
            <a:round/>
            <a:headEnd len="sm" w="sm" type="none"/>
            <a:tailEnd len="sm" w="sm" type="none"/>
          </a:ln>
        </p:spPr>
      </p:cxnSp>
      <p:sp>
        <p:nvSpPr>
          <p:cNvPr id="249" name="Google Shape;249;p8"/>
          <p:cNvSpPr txBox="1"/>
          <p:nvPr/>
        </p:nvSpPr>
        <p:spPr>
          <a:xfrm>
            <a:off x="73975" y="0"/>
            <a:ext cx="74352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vi-VN" sz="1400" u="none" cap="none" strike="noStrike">
                <a:solidFill>
                  <a:srgbClr val="002B65"/>
                </a:solidFill>
                <a:latin typeface="Roboto"/>
                <a:ea typeface="Roboto"/>
                <a:cs typeface="Roboto"/>
                <a:sym typeface="Roboto"/>
              </a:rPr>
              <a:t>Volume, Velocity trong Grab Food</a:t>
            </a:r>
            <a:endParaRPr/>
          </a:p>
        </p:txBody>
      </p:sp>
      <p:cxnSp>
        <p:nvCxnSpPr>
          <p:cNvPr id="250" name="Google Shape;250;p8"/>
          <p:cNvCxnSpPr/>
          <p:nvPr/>
        </p:nvCxnSpPr>
        <p:spPr>
          <a:xfrm>
            <a:off x="-21300" y="4855975"/>
            <a:ext cx="2875200" cy="0"/>
          </a:xfrm>
          <a:prstGeom prst="straightConnector1">
            <a:avLst/>
          </a:prstGeom>
          <a:noFill/>
          <a:ln cap="flat" cmpd="sng" w="9525">
            <a:solidFill>
              <a:srgbClr val="002B65"/>
            </a:solidFill>
            <a:prstDash val="solid"/>
            <a:round/>
            <a:headEnd len="sm" w="sm" type="none"/>
            <a:tailEnd len="sm" w="sm" type="none"/>
          </a:ln>
        </p:spPr>
      </p:cxnSp>
      <p:cxnSp>
        <p:nvCxnSpPr>
          <p:cNvPr id="251" name="Google Shape;251;p8"/>
          <p:cNvCxnSpPr/>
          <p:nvPr/>
        </p:nvCxnSpPr>
        <p:spPr>
          <a:xfrm>
            <a:off x="6268800" y="4855975"/>
            <a:ext cx="2875200" cy="0"/>
          </a:xfrm>
          <a:prstGeom prst="straightConnector1">
            <a:avLst/>
          </a:prstGeom>
          <a:noFill/>
          <a:ln cap="flat" cmpd="sng" w="9525">
            <a:solidFill>
              <a:srgbClr val="002B65"/>
            </a:solidFill>
            <a:prstDash val="solid"/>
            <a:round/>
            <a:headEnd len="sm" w="sm" type="none"/>
            <a:tailEnd len="sm" w="sm" type="none"/>
          </a:ln>
        </p:spPr>
      </p:cxnSp>
      <p:sp>
        <p:nvSpPr>
          <p:cNvPr id="252" name="Google Shape;252;p8"/>
          <p:cNvSpPr txBox="1"/>
          <p:nvPr>
            <p:ph idx="12" type="sldNum"/>
          </p:nvPr>
        </p:nvSpPr>
        <p:spPr>
          <a:xfrm>
            <a:off x="7086600" y="4868863"/>
            <a:ext cx="2057400" cy="274637"/>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000"/>
              <a:buNone/>
            </a:pPr>
            <a:r>
              <a:rPr b="1" lang="vi-VN" sz="1000">
                <a:solidFill>
                  <a:srgbClr val="002B65"/>
                </a:solidFill>
              </a:rPr>
              <a:t>7</a:t>
            </a:r>
            <a:endParaRPr/>
          </a:p>
        </p:txBody>
      </p:sp>
      <p:sp>
        <p:nvSpPr>
          <p:cNvPr id="253" name="Google Shape;253;p8"/>
          <p:cNvSpPr/>
          <p:nvPr/>
        </p:nvSpPr>
        <p:spPr>
          <a:xfrm>
            <a:off x="909793" y="431651"/>
            <a:ext cx="2633652" cy="338400"/>
          </a:xfrm>
          <a:prstGeom prst="roundRect">
            <a:avLst>
              <a:gd fmla="val 16667" name="adj"/>
            </a:avLst>
          </a:prstGeom>
          <a:solidFill>
            <a:srgbClr val="44546A"/>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vi-VN" sz="1300" u="none" cap="none" strike="noStrike">
                <a:solidFill>
                  <a:schemeClr val="lt1"/>
                </a:solidFill>
                <a:latin typeface="Roboto"/>
                <a:ea typeface="Roboto"/>
                <a:cs typeface="Roboto"/>
                <a:sym typeface="Roboto"/>
              </a:rPr>
              <a:t>Volume</a:t>
            </a:r>
            <a:endParaRPr b="1" i="0" sz="1300" u="none" cap="none" strike="noStrike">
              <a:solidFill>
                <a:schemeClr val="lt1"/>
              </a:solidFill>
              <a:latin typeface="Roboto"/>
              <a:ea typeface="Roboto"/>
              <a:cs typeface="Roboto"/>
              <a:sym typeface="Roboto"/>
            </a:endParaRPr>
          </a:p>
        </p:txBody>
      </p:sp>
      <p:sp>
        <p:nvSpPr>
          <p:cNvPr id="254" name="Google Shape;254;p8"/>
          <p:cNvSpPr/>
          <p:nvPr/>
        </p:nvSpPr>
        <p:spPr>
          <a:xfrm>
            <a:off x="5786440" y="431651"/>
            <a:ext cx="2288216" cy="338400"/>
          </a:xfrm>
          <a:prstGeom prst="roundRect">
            <a:avLst>
              <a:gd fmla="val 16667" name="adj"/>
            </a:avLst>
          </a:prstGeom>
          <a:solidFill>
            <a:srgbClr val="44546A"/>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vi-VN" sz="1300" u="none" cap="none" strike="noStrike">
                <a:solidFill>
                  <a:schemeClr val="lt1"/>
                </a:solidFill>
                <a:latin typeface="Roboto"/>
                <a:ea typeface="Roboto"/>
                <a:cs typeface="Roboto"/>
                <a:sym typeface="Roboto"/>
              </a:rPr>
              <a:t>Velocity</a:t>
            </a:r>
            <a:endParaRPr b="1" i="0" sz="1300" u="none" cap="none" strike="noStrike">
              <a:solidFill>
                <a:schemeClr val="lt1"/>
              </a:solidFill>
              <a:latin typeface="Roboto"/>
              <a:ea typeface="Roboto"/>
              <a:cs typeface="Roboto"/>
              <a:sym typeface="Roboto"/>
            </a:endParaRPr>
          </a:p>
        </p:txBody>
      </p:sp>
      <p:cxnSp>
        <p:nvCxnSpPr>
          <p:cNvPr id="255" name="Google Shape;255;p8"/>
          <p:cNvCxnSpPr/>
          <p:nvPr/>
        </p:nvCxnSpPr>
        <p:spPr>
          <a:xfrm>
            <a:off x="4572000" y="354125"/>
            <a:ext cx="0" cy="4501850"/>
          </a:xfrm>
          <a:prstGeom prst="straightConnector1">
            <a:avLst/>
          </a:prstGeom>
          <a:noFill/>
          <a:ln cap="flat" cmpd="sng" w="19050">
            <a:solidFill>
              <a:srgbClr val="002B65"/>
            </a:solidFill>
            <a:prstDash val="dash"/>
            <a:round/>
            <a:headEnd len="sm" w="sm" type="none"/>
            <a:tailEnd len="sm" w="sm" type="none"/>
          </a:ln>
        </p:spPr>
      </p:cxnSp>
      <p:sp>
        <p:nvSpPr>
          <p:cNvPr id="256" name="Google Shape;256;p8"/>
          <p:cNvSpPr/>
          <p:nvPr/>
        </p:nvSpPr>
        <p:spPr>
          <a:xfrm>
            <a:off x="73974" y="874894"/>
            <a:ext cx="4393478" cy="626913"/>
          </a:xfrm>
          <a:prstGeom prst="roundRect">
            <a:avLst>
              <a:gd fmla="val 16667" name="adj"/>
            </a:avLst>
          </a:prstGeom>
          <a:noFill/>
          <a:ln cap="flat" cmpd="sng" w="9525">
            <a:solidFill>
              <a:srgbClr val="EA9999"/>
            </a:solidFill>
            <a:prstDash val="dash"/>
            <a:round/>
            <a:headEnd len="sm" w="sm" type="none"/>
            <a:tailEnd len="sm" w="sm" type="none"/>
          </a:ln>
        </p:spPr>
        <p:txBody>
          <a:bodyPr anchorCtr="0" anchor="ctr" bIns="91425" lIns="91425" spcFirstLastPara="1" rIns="91425" wrap="square" tIns="91425">
            <a:noAutofit/>
          </a:bodyPr>
          <a:lstStyle/>
          <a:p>
            <a:pPr indent="0" lvl="0" marL="0" marR="0" rtl="0" algn="just">
              <a:lnSpc>
                <a:spcPct val="100000"/>
              </a:lnSpc>
              <a:spcBef>
                <a:spcPts val="0"/>
              </a:spcBef>
              <a:spcAft>
                <a:spcPts val="0"/>
              </a:spcAft>
              <a:buClr>
                <a:srgbClr val="000000"/>
              </a:buClr>
              <a:buSzPts val="1000"/>
              <a:buFont typeface="Arial"/>
              <a:buNone/>
            </a:pPr>
            <a:r>
              <a:rPr b="0" i="0" lang="vi-VN" sz="1000" u="none" cap="none" strike="noStrike">
                <a:solidFill>
                  <a:schemeClr val="dk1"/>
                </a:solidFill>
                <a:latin typeface="Arial"/>
                <a:ea typeface="Arial"/>
                <a:cs typeface="Arial"/>
                <a:sym typeface="Arial"/>
              </a:rPr>
              <a:t>Lượng dữ liệu khổng lồ đến từ xử lý </a:t>
            </a:r>
            <a:r>
              <a:rPr b="1" i="0" lang="vi-VN" sz="1000" u="none" cap="none" strike="noStrike">
                <a:solidFill>
                  <a:srgbClr val="DD7E6B"/>
                </a:solidFill>
                <a:latin typeface="Arial"/>
                <a:ea typeface="Arial"/>
                <a:cs typeface="Arial"/>
                <a:sym typeface="Arial"/>
              </a:rPr>
              <a:t>hàng triệu đơn hàng </a:t>
            </a:r>
            <a:r>
              <a:rPr b="0" i="0" lang="vi-VN" sz="1000" u="none" cap="none" strike="noStrike">
                <a:solidFill>
                  <a:schemeClr val="dk1"/>
                </a:solidFill>
                <a:latin typeface="Arial"/>
                <a:ea typeface="Arial"/>
                <a:cs typeface="Arial"/>
                <a:sym typeface="Arial"/>
              </a:rPr>
              <a:t>mỗi ngày, tích lũy dữ liệu lên đến petabyte hoặc exabyte.</a:t>
            </a:r>
            <a:endParaRPr/>
          </a:p>
        </p:txBody>
      </p:sp>
      <p:sp>
        <p:nvSpPr>
          <p:cNvPr id="257" name="Google Shape;257;p8"/>
          <p:cNvSpPr/>
          <p:nvPr/>
        </p:nvSpPr>
        <p:spPr>
          <a:xfrm>
            <a:off x="4676548" y="874894"/>
            <a:ext cx="4393478" cy="626909"/>
          </a:xfrm>
          <a:prstGeom prst="roundRect">
            <a:avLst>
              <a:gd fmla="val 16667" name="adj"/>
            </a:avLst>
          </a:prstGeom>
          <a:noFill/>
          <a:ln cap="flat" cmpd="sng" w="9525">
            <a:solidFill>
              <a:srgbClr val="EA9999"/>
            </a:solidFill>
            <a:prstDash val="dash"/>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vi-VN" sz="1000" u="none" cap="none" strike="noStrike">
                <a:solidFill>
                  <a:schemeClr val="dk1"/>
                </a:solidFill>
                <a:latin typeface="Arial"/>
                <a:ea typeface="Arial"/>
                <a:cs typeface="Arial"/>
                <a:sym typeface="Arial"/>
              </a:rPr>
              <a:t>Những tác vụ phải xử gần như là </a:t>
            </a:r>
            <a:r>
              <a:rPr b="1" i="0" lang="vi-VN" sz="1000" u="none" cap="none" strike="noStrike">
                <a:solidFill>
                  <a:srgbClr val="DD7E6B"/>
                </a:solidFill>
                <a:latin typeface="Arial"/>
                <a:ea typeface="Arial"/>
                <a:cs typeface="Arial"/>
                <a:sym typeface="Arial"/>
              </a:rPr>
              <a:t>real-time </a:t>
            </a:r>
            <a:r>
              <a:rPr b="0" i="0" lang="vi-VN" sz="1000" u="none" cap="none" strike="noStrike">
                <a:solidFill>
                  <a:schemeClr val="dk1"/>
                </a:solidFill>
                <a:latin typeface="Arial"/>
                <a:ea typeface="Arial"/>
                <a:cs typeface="Arial"/>
                <a:sym typeface="Arial"/>
              </a:rPr>
              <a:t>hoặc</a:t>
            </a:r>
            <a:r>
              <a:rPr b="1" i="0" lang="vi-VN" sz="1000" u="none" cap="none" strike="noStrike">
                <a:solidFill>
                  <a:srgbClr val="DD7E6B"/>
                </a:solidFill>
                <a:latin typeface="Arial"/>
                <a:ea typeface="Arial"/>
                <a:cs typeface="Arial"/>
                <a:sym typeface="Arial"/>
              </a:rPr>
              <a:t> near real-time</a:t>
            </a:r>
            <a:endParaRPr b="1" i="0" sz="1000" u="none" cap="none" strike="noStrike">
              <a:solidFill>
                <a:srgbClr val="DD7E6B"/>
              </a:solidFill>
              <a:latin typeface="Arial"/>
              <a:ea typeface="Arial"/>
              <a:cs typeface="Arial"/>
              <a:sym typeface="Arial"/>
            </a:endParaRPr>
          </a:p>
        </p:txBody>
      </p:sp>
      <p:sp>
        <p:nvSpPr>
          <p:cNvPr id="258" name="Google Shape;258;p8"/>
          <p:cNvSpPr txBox="1"/>
          <p:nvPr/>
        </p:nvSpPr>
        <p:spPr>
          <a:xfrm>
            <a:off x="122746" y="2044310"/>
            <a:ext cx="1059497"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vi-VN" sz="1000" u="none" cap="none" strike="noStrike">
                <a:solidFill>
                  <a:srgbClr val="DD7E6B"/>
                </a:solidFill>
                <a:latin typeface="Arial"/>
                <a:ea typeface="Arial"/>
                <a:cs typeface="Arial"/>
                <a:sym typeface="Arial"/>
              </a:rPr>
              <a:t>Đơn hàng</a:t>
            </a:r>
            <a:endParaRPr b="1" i="0" sz="1000" u="none" cap="none" strike="noStrike">
              <a:solidFill>
                <a:srgbClr val="DD7E6B"/>
              </a:solidFill>
              <a:latin typeface="Arial"/>
              <a:ea typeface="Arial"/>
              <a:cs typeface="Arial"/>
              <a:sym typeface="Arial"/>
            </a:endParaRPr>
          </a:p>
          <a:p>
            <a:pPr indent="0" lvl="0" marL="0" marR="0" rtl="0" algn="l">
              <a:lnSpc>
                <a:spcPct val="100000"/>
              </a:lnSpc>
              <a:spcBef>
                <a:spcPts val="0"/>
              </a:spcBef>
              <a:spcAft>
                <a:spcPts val="0"/>
              </a:spcAft>
              <a:buNone/>
            </a:pPr>
            <a:r>
              <a:rPr b="0" i="0" lang="vi-VN" sz="900" u="none" cap="none" strike="noStrike">
                <a:solidFill>
                  <a:srgbClr val="000000"/>
                </a:solidFill>
                <a:latin typeface="Arial"/>
                <a:ea typeface="Arial"/>
                <a:cs typeface="Arial"/>
                <a:sym typeface="Arial"/>
              </a:rPr>
              <a:t>món ăn, giá, thời gian đặt</a:t>
            </a:r>
            <a:endParaRPr/>
          </a:p>
        </p:txBody>
      </p:sp>
      <p:sp>
        <p:nvSpPr>
          <p:cNvPr id="259" name="Google Shape;259;p8"/>
          <p:cNvSpPr txBox="1"/>
          <p:nvPr/>
        </p:nvSpPr>
        <p:spPr>
          <a:xfrm>
            <a:off x="1789738" y="2044310"/>
            <a:ext cx="1059497"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vi-VN" sz="1000" u="none" cap="none" strike="noStrike">
                <a:solidFill>
                  <a:srgbClr val="DD7E6B"/>
                </a:solidFill>
                <a:latin typeface="Arial"/>
                <a:ea typeface="Arial"/>
                <a:cs typeface="Arial"/>
                <a:sym typeface="Arial"/>
              </a:rPr>
              <a:t>Giao hàng</a:t>
            </a:r>
            <a:endParaRPr/>
          </a:p>
          <a:p>
            <a:pPr indent="0" lvl="0" marL="0" marR="0" rtl="0" algn="l">
              <a:lnSpc>
                <a:spcPct val="100000"/>
              </a:lnSpc>
              <a:spcBef>
                <a:spcPts val="0"/>
              </a:spcBef>
              <a:spcAft>
                <a:spcPts val="0"/>
              </a:spcAft>
              <a:buNone/>
            </a:pPr>
            <a:r>
              <a:rPr b="0" i="0" lang="vi-VN" sz="900" u="none" cap="none" strike="noStrike">
                <a:solidFill>
                  <a:srgbClr val="000000"/>
                </a:solidFill>
                <a:latin typeface="Arial"/>
                <a:ea typeface="Arial"/>
                <a:cs typeface="Arial"/>
                <a:sym typeface="Arial"/>
              </a:rPr>
              <a:t>GPS, thời gian vận chuyển</a:t>
            </a:r>
            <a:endParaRPr/>
          </a:p>
        </p:txBody>
      </p:sp>
      <p:sp>
        <p:nvSpPr>
          <p:cNvPr id="260" name="Google Shape;260;p8"/>
          <p:cNvSpPr txBox="1"/>
          <p:nvPr/>
        </p:nvSpPr>
        <p:spPr>
          <a:xfrm>
            <a:off x="3456729" y="2058152"/>
            <a:ext cx="1059497"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vi-VN" sz="1000" u="none" cap="none" strike="noStrike">
                <a:solidFill>
                  <a:srgbClr val="DD7E6B"/>
                </a:solidFill>
                <a:latin typeface="Arial"/>
                <a:ea typeface="Arial"/>
                <a:cs typeface="Arial"/>
                <a:sym typeface="Arial"/>
              </a:rPr>
              <a:t>Người dùng</a:t>
            </a:r>
            <a:endParaRPr/>
          </a:p>
          <a:p>
            <a:pPr indent="0" lvl="0" marL="0" marR="0" rtl="0" algn="l">
              <a:lnSpc>
                <a:spcPct val="100000"/>
              </a:lnSpc>
              <a:spcBef>
                <a:spcPts val="0"/>
              </a:spcBef>
              <a:spcAft>
                <a:spcPts val="0"/>
              </a:spcAft>
              <a:buNone/>
            </a:pPr>
            <a:r>
              <a:rPr b="0" i="0" lang="vi-VN" sz="900" u="none" cap="none" strike="noStrike">
                <a:solidFill>
                  <a:srgbClr val="000000"/>
                </a:solidFill>
                <a:latin typeface="Arial"/>
                <a:ea typeface="Arial"/>
                <a:cs typeface="Arial"/>
                <a:sym typeface="Arial"/>
              </a:rPr>
              <a:t>lịch sử đặt hàng, đánh giá</a:t>
            </a:r>
            <a:endParaRPr/>
          </a:p>
        </p:txBody>
      </p:sp>
      <p:sp>
        <p:nvSpPr>
          <p:cNvPr id="261" name="Google Shape;261;p8"/>
          <p:cNvSpPr txBox="1"/>
          <p:nvPr/>
        </p:nvSpPr>
        <p:spPr>
          <a:xfrm>
            <a:off x="139491" y="3212839"/>
            <a:ext cx="1059497"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vi-VN" sz="1000" u="none" cap="none" strike="noStrike">
                <a:solidFill>
                  <a:srgbClr val="DD7E6B"/>
                </a:solidFill>
                <a:latin typeface="Arial"/>
                <a:ea typeface="Arial"/>
                <a:cs typeface="Arial"/>
                <a:sym typeface="Arial"/>
              </a:rPr>
              <a:t>Nhà hàng</a:t>
            </a:r>
            <a:endParaRPr b="1" i="0" sz="1000" u="none" cap="none" strike="noStrike">
              <a:solidFill>
                <a:srgbClr val="DD7E6B"/>
              </a:solidFill>
              <a:latin typeface="Arial"/>
              <a:ea typeface="Arial"/>
              <a:cs typeface="Arial"/>
              <a:sym typeface="Arial"/>
            </a:endParaRPr>
          </a:p>
          <a:p>
            <a:pPr indent="0" lvl="0" marL="0" marR="0" rtl="0" algn="l">
              <a:lnSpc>
                <a:spcPct val="100000"/>
              </a:lnSpc>
              <a:spcBef>
                <a:spcPts val="0"/>
              </a:spcBef>
              <a:spcAft>
                <a:spcPts val="0"/>
              </a:spcAft>
              <a:buNone/>
            </a:pPr>
            <a:r>
              <a:rPr b="0" i="0" lang="vi-VN" sz="900" u="none" cap="none" strike="noStrike">
                <a:solidFill>
                  <a:srgbClr val="000000"/>
                </a:solidFill>
                <a:latin typeface="Arial"/>
                <a:ea typeface="Arial"/>
                <a:cs typeface="Arial"/>
                <a:sym typeface="Arial"/>
              </a:rPr>
              <a:t>menu, thời gian chuẩn bị</a:t>
            </a:r>
            <a:endParaRPr/>
          </a:p>
        </p:txBody>
      </p:sp>
      <p:sp>
        <p:nvSpPr>
          <p:cNvPr id="262" name="Google Shape;262;p8"/>
          <p:cNvSpPr txBox="1"/>
          <p:nvPr/>
        </p:nvSpPr>
        <p:spPr>
          <a:xfrm>
            <a:off x="1506236" y="3272727"/>
            <a:ext cx="1666993" cy="38472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vi-VN" sz="1000" u="none" cap="none" strike="noStrike">
                <a:solidFill>
                  <a:srgbClr val="DD7E6B"/>
                </a:solidFill>
                <a:latin typeface="Arial"/>
                <a:ea typeface="Arial"/>
                <a:cs typeface="Arial"/>
                <a:sym typeface="Arial"/>
              </a:rPr>
              <a:t>Dữ liệu bên ngoài khác </a:t>
            </a:r>
            <a:r>
              <a:rPr b="0" i="0" lang="vi-VN" sz="900" u="none" cap="none" strike="noStrike">
                <a:solidFill>
                  <a:schemeClr val="dk1"/>
                </a:solidFill>
                <a:latin typeface="Arial"/>
                <a:ea typeface="Arial"/>
                <a:cs typeface="Arial"/>
                <a:sym typeface="Arial"/>
              </a:rPr>
              <a:t>thời tiết, bản đồ và đường đi</a:t>
            </a:r>
            <a:endParaRPr b="0" i="0" sz="1000" u="none" cap="none" strike="noStrike">
              <a:solidFill>
                <a:schemeClr val="dk1"/>
              </a:solidFill>
              <a:latin typeface="Arial"/>
              <a:ea typeface="Arial"/>
              <a:cs typeface="Arial"/>
              <a:sym typeface="Arial"/>
            </a:endParaRPr>
          </a:p>
        </p:txBody>
      </p:sp>
      <p:pic>
        <p:nvPicPr>
          <p:cNvPr descr="Goods - Free commerce and shopping icons" id="263" name="Google Shape;263;p8"/>
          <p:cNvPicPr preferRelativeResize="0"/>
          <p:nvPr/>
        </p:nvPicPr>
        <p:blipFill rotWithShape="1">
          <a:blip r:embed="rId3">
            <a:alphaModFix/>
          </a:blip>
          <a:srcRect b="0" l="0" r="0" t="0"/>
          <a:stretch/>
        </p:blipFill>
        <p:spPr>
          <a:xfrm>
            <a:off x="-841362" y="4024961"/>
            <a:ext cx="65939" cy="65939"/>
          </a:xfrm>
          <a:prstGeom prst="rect">
            <a:avLst/>
          </a:prstGeom>
          <a:noFill/>
          <a:ln>
            <a:noFill/>
          </a:ln>
        </p:spPr>
      </p:pic>
      <p:pic>
        <p:nvPicPr>
          <p:cNvPr descr="Grab Delivery Service Resume Back - Einstronic Enterprise" id="264" name="Google Shape;264;p8"/>
          <p:cNvPicPr preferRelativeResize="0"/>
          <p:nvPr/>
        </p:nvPicPr>
        <p:blipFill rotWithShape="1">
          <a:blip r:embed="rId4">
            <a:alphaModFix/>
          </a:blip>
          <a:srcRect b="0" l="0" r="0" t="0"/>
          <a:stretch/>
        </p:blipFill>
        <p:spPr>
          <a:xfrm>
            <a:off x="1909986" y="1581536"/>
            <a:ext cx="601622" cy="524944"/>
          </a:xfrm>
          <a:prstGeom prst="rect">
            <a:avLst/>
          </a:prstGeom>
          <a:noFill/>
          <a:ln>
            <a:noFill/>
          </a:ln>
        </p:spPr>
      </p:pic>
      <p:pic>
        <p:nvPicPr>
          <p:cNvPr descr="User Icon Style 13077488 Vector Art at Vecteezy" id="265" name="Google Shape;265;p8"/>
          <p:cNvPicPr preferRelativeResize="0"/>
          <p:nvPr/>
        </p:nvPicPr>
        <p:blipFill rotWithShape="1">
          <a:blip r:embed="rId5">
            <a:alphaModFix/>
          </a:blip>
          <a:srcRect b="0" l="0" r="0" t="0"/>
          <a:stretch/>
        </p:blipFill>
        <p:spPr>
          <a:xfrm>
            <a:off x="3726048" y="1639312"/>
            <a:ext cx="418950" cy="418950"/>
          </a:xfrm>
          <a:prstGeom prst="rect">
            <a:avLst/>
          </a:prstGeom>
          <a:noFill/>
          <a:ln>
            <a:noFill/>
          </a:ln>
        </p:spPr>
      </p:pic>
      <p:pic>
        <p:nvPicPr>
          <p:cNvPr descr="Restaurant Generic color lineal-color icon" id="266" name="Google Shape;266;p8"/>
          <p:cNvPicPr preferRelativeResize="0"/>
          <p:nvPr/>
        </p:nvPicPr>
        <p:blipFill rotWithShape="1">
          <a:blip r:embed="rId6">
            <a:alphaModFix/>
          </a:blip>
          <a:srcRect b="0" l="0" r="0" t="0"/>
          <a:stretch/>
        </p:blipFill>
        <p:spPr>
          <a:xfrm>
            <a:off x="304363" y="2704239"/>
            <a:ext cx="473549" cy="473549"/>
          </a:xfrm>
          <a:prstGeom prst="rect">
            <a:avLst/>
          </a:prstGeom>
          <a:noFill/>
          <a:ln>
            <a:noFill/>
          </a:ln>
        </p:spPr>
      </p:pic>
      <p:pic>
        <p:nvPicPr>
          <p:cNvPr descr="Weather Generic Circular icon" id="267" name="Google Shape;267;p8"/>
          <p:cNvPicPr preferRelativeResize="0"/>
          <p:nvPr/>
        </p:nvPicPr>
        <p:blipFill rotWithShape="1">
          <a:blip r:embed="rId7">
            <a:alphaModFix/>
          </a:blip>
          <a:srcRect b="0" l="0" r="0" t="0"/>
          <a:stretch/>
        </p:blipFill>
        <p:spPr>
          <a:xfrm>
            <a:off x="2001162" y="2749115"/>
            <a:ext cx="473550" cy="473550"/>
          </a:xfrm>
          <a:prstGeom prst="rect">
            <a:avLst/>
          </a:prstGeom>
          <a:noFill/>
          <a:ln>
            <a:noFill/>
          </a:ln>
        </p:spPr>
      </p:pic>
      <p:sp>
        <p:nvSpPr>
          <p:cNvPr id="268" name="Google Shape;268;p8"/>
          <p:cNvSpPr/>
          <p:nvPr/>
        </p:nvSpPr>
        <p:spPr>
          <a:xfrm>
            <a:off x="73974" y="3957237"/>
            <a:ext cx="4393478" cy="626913"/>
          </a:xfrm>
          <a:prstGeom prst="roundRect">
            <a:avLst>
              <a:gd fmla="val 16667"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just">
              <a:lnSpc>
                <a:spcPct val="100000"/>
              </a:lnSpc>
              <a:spcBef>
                <a:spcPts val="0"/>
              </a:spcBef>
              <a:spcAft>
                <a:spcPts val="0"/>
              </a:spcAft>
              <a:buClr>
                <a:srgbClr val="000000"/>
              </a:buClr>
              <a:buSzPts val="1000"/>
              <a:buFont typeface="Arial"/>
              <a:buNone/>
            </a:pPr>
            <a:r>
              <a:rPr b="0" i="0" lang="vi-VN" sz="1000" u="none" cap="none" strike="noStrike">
                <a:solidFill>
                  <a:schemeClr val="dk1"/>
                </a:solidFill>
                <a:latin typeface="Arial"/>
                <a:ea typeface="Arial"/>
                <a:cs typeface="Arial"/>
                <a:sym typeface="Arial"/>
              </a:rPr>
              <a:t>Grab sử dụng hệ thống </a:t>
            </a:r>
            <a:r>
              <a:rPr b="1" i="0" lang="vi-VN" sz="1000" u="none" cap="none" strike="noStrike">
                <a:solidFill>
                  <a:srgbClr val="DD7E6B"/>
                </a:solidFill>
                <a:latin typeface="Arial"/>
                <a:ea typeface="Arial"/>
                <a:cs typeface="Arial"/>
                <a:sym typeface="Arial"/>
              </a:rPr>
              <a:t>lưu trữ phân tán </a:t>
            </a:r>
            <a:r>
              <a:rPr b="0" i="0" lang="vi-VN" sz="1000" u="none" cap="none" strike="noStrike">
                <a:solidFill>
                  <a:schemeClr val="dk1"/>
                </a:solidFill>
                <a:latin typeface="Arial"/>
                <a:ea typeface="Arial"/>
                <a:cs typeface="Arial"/>
                <a:sym typeface="Arial"/>
              </a:rPr>
              <a:t>và </a:t>
            </a:r>
            <a:r>
              <a:rPr b="1" i="0" lang="vi-VN" sz="1000" u="none" cap="none" strike="noStrike">
                <a:solidFill>
                  <a:srgbClr val="DD7E6B"/>
                </a:solidFill>
                <a:latin typeface="Arial"/>
                <a:ea typeface="Arial"/>
                <a:cs typeface="Arial"/>
                <a:sym typeface="Arial"/>
              </a:rPr>
              <a:t>cơ sở dữ liệu </a:t>
            </a:r>
            <a:r>
              <a:rPr b="0" i="0" lang="vi-VN" sz="1000" u="none" cap="none" strike="noStrike">
                <a:solidFill>
                  <a:schemeClr val="dk1"/>
                </a:solidFill>
                <a:latin typeface="Arial"/>
                <a:ea typeface="Arial"/>
                <a:cs typeface="Arial"/>
                <a:sym typeface="Arial"/>
              </a:rPr>
              <a:t>như MySQL, Aurora và DynamoDB để xử lý và lưu trữ dữ liệu lớn một cách hiệu quả. </a:t>
            </a:r>
            <a:endParaRPr/>
          </a:p>
        </p:txBody>
      </p:sp>
      <p:sp>
        <p:nvSpPr>
          <p:cNvPr id="269" name="Google Shape;269;p8"/>
          <p:cNvSpPr txBox="1"/>
          <p:nvPr/>
        </p:nvSpPr>
        <p:spPr>
          <a:xfrm>
            <a:off x="4722088" y="2044310"/>
            <a:ext cx="1295765"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vi-VN" sz="1000" u="none" cap="none" strike="noStrike">
                <a:solidFill>
                  <a:srgbClr val="DD7E6B"/>
                </a:solidFill>
                <a:latin typeface="Arial"/>
                <a:ea typeface="Arial"/>
                <a:cs typeface="Arial"/>
                <a:sym typeface="Arial"/>
              </a:rPr>
              <a:t>Hành vi </a:t>
            </a:r>
            <a:endParaRPr b="1" i="0" sz="1000" u="none" cap="none" strike="noStrike">
              <a:solidFill>
                <a:srgbClr val="DD7E6B"/>
              </a:solidFill>
              <a:latin typeface="Arial"/>
              <a:ea typeface="Arial"/>
              <a:cs typeface="Arial"/>
              <a:sym typeface="Arial"/>
            </a:endParaRPr>
          </a:p>
          <a:p>
            <a:pPr indent="0" lvl="0" marL="0" marR="0" rtl="0" algn="l">
              <a:lnSpc>
                <a:spcPct val="100000"/>
              </a:lnSpc>
              <a:spcBef>
                <a:spcPts val="0"/>
              </a:spcBef>
              <a:spcAft>
                <a:spcPts val="0"/>
              </a:spcAft>
              <a:buNone/>
            </a:pPr>
            <a:r>
              <a:rPr b="0" i="0" lang="vi-VN" sz="900" u="none" cap="none" strike="noStrike">
                <a:solidFill>
                  <a:schemeClr val="dk1"/>
                </a:solidFill>
                <a:latin typeface="Arial"/>
                <a:ea typeface="Arial"/>
                <a:cs typeface="Arial"/>
                <a:sym typeface="Arial"/>
              </a:rPr>
              <a:t>Lượt click, tương tác, tốc độ tương tác</a:t>
            </a:r>
            <a:endParaRPr b="0" i="0" sz="800" u="none" cap="none" strike="noStrike">
              <a:solidFill>
                <a:schemeClr val="dk1"/>
              </a:solidFill>
              <a:latin typeface="Arial"/>
              <a:ea typeface="Arial"/>
              <a:cs typeface="Arial"/>
              <a:sym typeface="Arial"/>
            </a:endParaRPr>
          </a:p>
        </p:txBody>
      </p:sp>
      <p:sp>
        <p:nvSpPr>
          <p:cNvPr id="270" name="Google Shape;270;p8"/>
          <p:cNvSpPr txBox="1"/>
          <p:nvPr/>
        </p:nvSpPr>
        <p:spPr>
          <a:xfrm>
            <a:off x="6114442" y="2044310"/>
            <a:ext cx="1452269" cy="67710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vi-VN" sz="1000" u="none" cap="none" strike="noStrike">
                <a:solidFill>
                  <a:srgbClr val="DD7E6B"/>
                </a:solidFill>
                <a:latin typeface="Arial"/>
                <a:ea typeface="Arial"/>
                <a:cs typeface="Arial"/>
                <a:sym typeface="Arial"/>
              </a:rPr>
              <a:t>Ngữ cảnh và môi trường</a:t>
            </a:r>
            <a:endParaRPr b="1" i="0" sz="1000" u="none" cap="none" strike="noStrike">
              <a:solidFill>
                <a:srgbClr val="DD7E6B"/>
              </a:solidFill>
              <a:latin typeface="Arial"/>
              <a:ea typeface="Arial"/>
              <a:cs typeface="Arial"/>
              <a:sym typeface="Arial"/>
            </a:endParaRPr>
          </a:p>
          <a:p>
            <a:pPr indent="0" lvl="0" marL="0" marR="0" rtl="0" algn="l">
              <a:lnSpc>
                <a:spcPct val="100000"/>
              </a:lnSpc>
              <a:spcBef>
                <a:spcPts val="0"/>
              </a:spcBef>
              <a:spcAft>
                <a:spcPts val="0"/>
              </a:spcAft>
              <a:buNone/>
            </a:pPr>
            <a:r>
              <a:rPr b="0" i="0" lang="vi-VN" sz="900" u="none" cap="none" strike="noStrike">
                <a:solidFill>
                  <a:srgbClr val="000000"/>
                </a:solidFill>
                <a:latin typeface="Arial"/>
                <a:ea typeface="Arial"/>
                <a:cs typeface="Arial"/>
                <a:sym typeface="Arial"/>
              </a:rPr>
              <a:t>GPS, thời tiết, thời gian để đề xuất</a:t>
            </a:r>
            <a:endParaRPr/>
          </a:p>
        </p:txBody>
      </p:sp>
      <p:sp>
        <p:nvSpPr>
          <p:cNvPr id="271" name="Google Shape;271;p8"/>
          <p:cNvSpPr txBox="1"/>
          <p:nvPr/>
        </p:nvSpPr>
        <p:spPr>
          <a:xfrm>
            <a:off x="7566711" y="2044310"/>
            <a:ext cx="1548859" cy="67710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vi-VN" sz="1000" u="none" cap="none" strike="noStrike">
                <a:solidFill>
                  <a:srgbClr val="DD7E6B"/>
                </a:solidFill>
                <a:latin typeface="Arial"/>
                <a:ea typeface="Arial"/>
                <a:cs typeface="Arial"/>
                <a:sym typeface="Arial"/>
              </a:rPr>
              <a:t>Hệ thống và khuyến mãi</a:t>
            </a:r>
            <a:endParaRPr/>
          </a:p>
          <a:p>
            <a:pPr indent="0" lvl="0" marL="0" marR="0" rtl="0" algn="l">
              <a:lnSpc>
                <a:spcPct val="100000"/>
              </a:lnSpc>
              <a:spcBef>
                <a:spcPts val="0"/>
              </a:spcBef>
              <a:spcAft>
                <a:spcPts val="0"/>
              </a:spcAft>
              <a:buNone/>
            </a:pPr>
            <a:r>
              <a:rPr b="0" i="0" lang="vi-VN" sz="900" u="none" cap="none" strike="noStrike">
                <a:solidFill>
                  <a:schemeClr val="dk1"/>
                </a:solidFill>
                <a:latin typeface="Arial"/>
                <a:ea typeface="Arial"/>
                <a:cs typeface="Arial"/>
                <a:sym typeface="Arial"/>
              </a:rPr>
              <a:t>Thời gian mở cửa, khuyến mãi, giao thông</a:t>
            </a:r>
            <a:endParaRPr b="0" i="0" sz="800" u="none" cap="none" strike="noStrike">
              <a:solidFill>
                <a:schemeClr val="dk1"/>
              </a:solidFill>
              <a:latin typeface="Arial"/>
              <a:ea typeface="Arial"/>
              <a:cs typeface="Arial"/>
              <a:sym typeface="Arial"/>
            </a:endParaRPr>
          </a:p>
        </p:txBody>
      </p:sp>
      <p:pic>
        <p:nvPicPr>
          <p:cNvPr descr="Behavior, behavioral, psychology icon - Download on Iconfinder" id="272" name="Google Shape;272;p8"/>
          <p:cNvPicPr preferRelativeResize="0"/>
          <p:nvPr/>
        </p:nvPicPr>
        <p:blipFill rotWithShape="1">
          <a:blip r:embed="rId8">
            <a:alphaModFix/>
          </a:blip>
          <a:srcRect b="0" l="0" r="0" t="0"/>
          <a:stretch/>
        </p:blipFill>
        <p:spPr>
          <a:xfrm>
            <a:off x="4997912" y="1527816"/>
            <a:ext cx="530336" cy="530336"/>
          </a:xfrm>
          <a:prstGeom prst="rect">
            <a:avLst/>
          </a:prstGeom>
          <a:noFill/>
          <a:ln>
            <a:noFill/>
          </a:ln>
        </p:spPr>
      </p:pic>
      <p:pic>
        <p:nvPicPr>
          <p:cNvPr descr="Premium Vector | Environment concept icon" id="273" name="Google Shape;273;p8"/>
          <p:cNvPicPr preferRelativeResize="0"/>
          <p:nvPr/>
        </p:nvPicPr>
        <p:blipFill rotWithShape="1">
          <a:blip r:embed="rId9">
            <a:alphaModFix/>
          </a:blip>
          <a:srcRect b="0" l="0" r="0" t="0"/>
          <a:stretch/>
        </p:blipFill>
        <p:spPr>
          <a:xfrm>
            <a:off x="6452537" y="1524936"/>
            <a:ext cx="530336" cy="530336"/>
          </a:xfrm>
          <a:prstGeom prst="rect">
            <a:avLst/>
          </a:prstGeom>
          <a:noFill/>
          <a:ln>
            <a:noFill/>
          </a:ln>
        </p:spPr>
      </p:pic>
      <p:pic>
        <p:nvPicPr>
          <p:cNvPr descr="shopping sale icon 15698203 PNG" id="274" name="Google Shape;274;p8"/>
          <p:cNvPicPr preferRelativeResize="0"/>
          <p:nvPr/>
        </p:nvPicPr>
        <p:blipFill rotWithShape="1">
          <a:blip r:embed="rId10">
            <a:alphaModFix/>
          </a:blip>
          <a:srcRect b="0" l="0" r="0" t="0"/>
          <a:stretch/>
        </p:blipFill>
        <p:spPr>
          <a:xfrm>
            <a:off x="7908281" y="1577774"/>
            <a:ext cx="677568" cy="519111"/>
          </a:xfrm>
          <a:prstGeom prst="rect">
            <a:avLst/>
          </a:prstGeom>
          <a:noFill/>
          <a:ln>
            <a:noFill/>
          </a:ln>
        </p:spPr>
      </p:pic>
      <p:sp>
        <p:nvSpPr>
          <p:cNvPr id="275" name="Google Shape;275;p8"/>
          <p:cNvSpPr txBox="1"/>
          <p:nvPr/>
        </p:nvSpPr>
        <p:spPr>
          <a:xfrm>
            <a:off x="4722088" y="3267242"/>
            <a:ext cx="1295765" cy="6617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vi-VN" sz="1000" u="none" cap="none" strike="noStrike">
                <a:solidFill>
                  <a:srgbClr val="DD7E6B"/>
                </a:solidFill>
                <a:latin typeface="Arial"/>
                <a:ea typeface="Arial"/>
                <a:cs typeface="Arial"/>
                <a:sym typeface="Arial"/>
              </a:rPr>
              <a:t>Giỏ hàng</a:t>
            </a:r>
            <a:endParaRPr b="1" i="0" sz="1000" u="none" cap="none" strike="noStrike">
              <a:solidFill>
                <a:srgbClr val="DD7E6B"/>
              </a:solidFill>
              <a:latin typeface="Arial"/>
              <a:ea typeface="Arial"/>
              <a:cs typeface="Arial"/>
              <a:sym typeface="Arial"/>
            </a:endParaRPr>
          </a:p>
          <a:p>
            <a:pPr indent="0" lvl="0" marL="0" marR="0" rtl="0" algn="l">
              <a:lnSpc>
                <a:spcPct val="100000"/>
              </a:lnSpc>
              <a:spcBef>
                <a:spcPts val="0"/>
              </a:spcBef>
              <a:spcAft>
                <a:spcPts val="0"/>
              </a:spcAft>
              <a:buNone/>
            </a:pPr>
            <a:r>
              <a:rPr b="0" i="0" lang="vi-VN" sz="900" u="none" cap="none" strike="noStrike">
                <a:solidFill>
                  <a:schemeClr val="dk1"/>
                </a:solidFill>
                <a:latin typeface="Arial"/>
                <a:ea typeface="Arial"/>
                <a:cs typeface="Arial"/>
                <a:sym typeface="Arial"/>
              </a:rPr>
              <a:t>Thông tin chưa thanh toán, thời gian là lịch sử chỉnh sửa</a:t>
            </a:r>
            <a:endParaRPr b="0" i="0" sz="800" u="none" cap="none" strike="noStrike">
              <a:solidFill>
                <a:schemeClr val="dk1"/>
              </a:solidFill>
              <a:latin typeface="Arial"/>
              <a:ea typeface="Arial"/>
              <a:cs typeface="Arial"/>
              <a:sym typeface="Arial"/>
            </a:endParaRPr>
          </a:p>
        </p:txBody>
      </p:sp>
      <p:sp>
        <p:nvSpPr>
          <p:cNvPr id="276" name="Google Shape;276;p8"/>
          <p:cNvSpPr txBox="1"/>
          <p:nvPr/>
        </p:nvSpPr>
        <p:spPr>
          <a:xfrm>
            <a:off x="6114442" y="3267242"/>
            <a:ext cx="1452269"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vi-VN" sz="1000" u="none" cap="none" strike="noStrike">
                <a:solidFill>
                  <a:srgbClr val="DD7E6B"/>
                </a:solidFill>
                <a:latin typeface="Arial"/>
                <a:ea typeface="Arial"/>
                <a:cs typeface="Arial"/>
                <a:sym typeface="Arial"/>
              </a:rPr>
              <a:t>Kỹ thuật và kết nối</a:t>
            </a:r>
            <a:endParaRPr b="1" i="0" sz="1000" u="none" cap="none" strike="noStrike">
              <a:solidFill>
                <a:srgbClr val="DD7E6B"/>
              </a:solidFill>
              <a:latin typeface="Arial"/>
              <a:ea typeface="Arial"/>
              <a:cs typeface="Arial"/>
              <a:sym typeface="Arial"/>
            </a:endParaRPr>
          </a:p>
          <a:p>
            <a:pPr indent="0" lvl="0" marL="0" marR="0" rtl="0" algn="l">
              <a:lnSpc>
                <a:spcPct val="100000"/>
              </a:lnSpc>
              <a:spcBef>
                <a:spcPts val="0"/>
              </a:spcBef>
              <a:spcAft>
                <a:spcPts val="0"/>
              </a:spcAft>
              <a:buNone/>
            </a:pPr>
            <a:r>
              <a:rPr b="0" i="0" lang="vi-VN" sz="900" u="none" cap="none" strike="noStrike">
                <a:solidFill>
                  <a:srgbClr val="000000"/>
                </a:solidFill>
                <a:latin typeface="Arial"/>
                <a:ea typeface="Arial"/>
                <a:cs typeface="Arial"/>
                <a:sym typeface="Arial"/>
              </a:rPr>
              <a:t>Tình trạng mạng, kết quả thanh toán</a:t>
            </a:r>
            <a:endParaRPr/>
          </a:p>
        </p:txBody>
      </p:sp>
      <p:sp>
        <p:nvSpPr>
          <p:cNvPr id="277" name="Google Shape;277;p8"/>
          <p:cNvSpPr txBox="1"/>
          <p:nvPr/>
        </p:nvSpPr>
        <p:spPr>
          <a:xfrm>
            <a:off x="7566711" y="3267242"/>
            <a:ext cx="1548859"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vi-VN" sz="1000" u="none" cap="none" strike="noStrike">
                <a:solidFill>
                  <a:srgbClr val="DD7E6B"/>
                </a:solidFill>
                <a:latin typeface="Arial"/>
                <a:ea typeface="Arial"/>
                <a:cs typeface="Arial"/>
                <a:sym typeface="Arial"/>
              </a:rPr>
              <a:t>Thông tin lịch sử</a:t>
            </a:r>
            <a:endParaRPr/>
          </a:p>
          <a:p>
            <a:pPr indent="0" lvl="0" marL="0" marR="0" rtl="0" algn="l">
              <a:lnSpc>
                <a:spcPct val="100000"/>
              </a:lnSpc>
              <a:spcBef>
                <a:spcPts val="0"/>
              </a:spcBef>
              <a:spcAft>
                <a:spcPts val="0"/>
              </a:spcAft>
              <a:buNone/>
            </a:pPr>
            <a:r>
              <a:rPr b="0" i="0" lang="vi-VN" sz="900" u="none" cap="none" strike="noStrike">
                <a:solidFill>
                  <a:schemeClr val="dk1"/>
                </a:solidFill>
                <a:latin typeface="Arial"/>
                <a:ea typeface="Arial"/>
                <a:cs typeface="Arial"/>
                <a:sym typeface="Arial"/>
              </a:rPr>
              <a:t>Lịch sử phản hồi, đánh giá xấu, thoát app</a:t>
            </a:r>
            <a:endParaRPr b="0" i="0" sz="800" u="none" cap="none" strike="noStrike">
              <a:solidFill>
                <a:schemeClr val="dk1"/>
              </a:solidFill>
              <a:latin typeface="Arial"/>
              <a:ea typeface="Arial"/>
              <a:cs typeface="Arial"/>
              <a:sym typeface="Arial"/>
            </a:endParaRPr>
          </a:p>
        </p:txBody>
      </p:sp>
      <p:pic>
        <p:nvPicPr>
          <p:cNvPr id="278" name="Google Shape;278;p8"/>
          <p:cNvPicPr preferRelativeResize="0"/>
          <p:nvPr/>
        </p:nvPicPr>
        <p:blipFill rotWithShape="1">
          <a:blip r:embed="rId11">
            <a:alphaModFix/>
          </a:blip>
          <a:srcRect b="0" l="0" r="0" t="0"/>
          <a:stretch/>
        </p:blipFill>
        <p:spPr>
          <a:xfrm>
            <a:off x="4891329" y="2628335"/>
            <a:ext cx="734163" cy="734163"/>
          </a:xfrm>
          <a:prstGeom prst="rect">
            <a:avLst/>
          </a:prstGeom>
          <a:noFill/>
          <a:ln>
            <a:noFill/>
          </a:ln>
        </p:spPr>
      </p:pic>
      <p:sp>
        <p:nvSpPr>
          <p:cNvPr id="279" name="Google Shape;279;p8"/>
          <p:cNvSpPr/>
          <p:nvPr/>
        </p:nvSpPr>
        <p:spPr>
          <a:xfrm>
            <a:off x="4676548" y="3957237"/>
            <a:ext cx="4393478" cy="626913"/>
          </a:xfrm>
          <a:prstGeom prst="roundRect">
            <a:avLst>
              <a:gd fmla="val 16667"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vi-VN" sz="1000" u="none" cap="none" strike="noStrike">
                <a:solidFill>
                  <a:schemeClr val="dk1"/>
                </a:solidFill>
                <a:latin typeface="Arial"/>
                <a:ea typeface="Arial"/>
                <a:cs typeface="Arial"/>
                <a:sym typeface="Arial"/>
              </a:rPr>
              <a:t>Hệ thống ingest dữ liệu real-time bằng </a:t>
            </a:r>
            <a:r>
              <a:rPr b="1" i="0" lang="vi-VN" sz="1000" u="none" cap="none" strike="noStrike">
                <a:solidFill>
                  <a:srgbClr val="DD7E6B"/>
                </a:solidFill>
                <a:latin typeface="Arial"/>
                <a:ea typeface="Arial"/>
                <a:cs typeface="Arial"/>
                <a:sym typeface="Arial"/>
              </a:rPr>
              <a:t>Kafka</a:t>
            </a:r>
            <a:r>
              <a:rPr b="0" i="0" lang="vi-VN" sz="1000" u="none" cap="none" strike="noStrike">
                <a:solidFill>
                  <a:schemeClr val="dk1"/>
                </a:solidFill>
                <a:latin typeface="Arial"/>
                <a:ea typeface="Arial"/>
                <a:cs typeface="Arial"/>
                <a:sym typeface="Arial"/>
              </a:rPr>
              <a:t> cho phép xử lý tức</a:t>
            </a:r>
            <a:endParaRPr/>
          </a:p>
        </p:txBody>
      </p:sp>
      <p:pic>
        <p:nvPicPr>
          <p:cNvPr descr="Goods - Free commerce and shopping icons" id="280" name="Google Shape;280;p8"/>
          <p:cNvPicPr preferRelativeResize="0"/>
          <p:nvPr/>
        </p:nvPicPr>
        <p:blipFill rotWithShape="1">
          <a:blip r:embed="rId12">
            <a:alphaModFix/>
          </a:blip>
          <a:srcRect b="0" l="0" r="0" t="0"/>
          <a:stretch/>
        </p:blipFill>
        <p:spPr>
          <a:xfrm>
            <a:off x="256396" y="1550038"/>
            <a:ext cx="548847" cy="548847"/>
          </a:xfrm>
          <a:prstGeom prst="rect">
            <a:avLst/>
          </a:prstGeom>
          <a:noFill/>
          <a:ln>
            <a:noFill/>
          </a:ln>
        </p:spPr>
      </p:pic>
      <p:pic>
        <p:nvPicPr>
          <p:cNvPr descr="Wifi, internet, wireless icon - Download on Iconfinder" id="281" name="Google Shape;281;p8"/>
          <p:cNvPicPr preferRelativeResize="0"/>
          <p:nvPr/>
        </p:nvPicPr>
        <p:blipFill rotWithShape="1">
          <a:blip r:embed="rId13">
            <a:alphaModFix/>
          </a:blip>
          <a:srcRect b="0" l="0" r="0" t="0"/>
          <a:stretch/>
        </p:blipFill>
        <p:spPr>
          <a:xfrm>
            <a:off x="6499409" y="2770891"/>
            <a:ext cx="483464" cy="483464"/>
          </a:xfrm>
          <a:prstGeom prst="rect">
            <a:avLst/>
          </a:prstGeom>
          <a:noFill/>
          <a:ln>
            <a:noFill/>
          </a:ln>
        </p:spPr>
      </p:pic>
      <p:pic>
        <p:nvPicPr>
          <p:cNvPr descr="History - free icon" id="282" name="Google Shape;282;p8"/>
          <p:cNvPicPr preferRelativeResize="0"/>
          <p:nvPr/>
        </p:nvPicPr>
        <p:blipFill rotWithShape="1">
          <a:blip r:embed="rId14">
            <a:alphaModFix/>
          </a:blip>
          <a:srcRect b="0" l="0" r="0" t="0"/>
          <a:stretch/>
        </p:blipFill>
        <p:spPr>
          <a:xfrm>
            <a:off x="7973581" y="2713831"/>
            <a:ext cx="546967" cy="546967"/>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cxnSp>
        <p:nvCxnSpPr>
          <p:cNvPr id="287" name="Google Shape;287;p9"/>
          <p:cNvCxnSpPr/>
          <p:nvPr/>
        </p:nvCxnSpPr>
        <p:spPr>
          <a:xfrm>
            <a:off x="-5550" y="354125"/>
            <a:ext cx="9155100" cy="0"/>
          </a:xfrm>
          <a:prstGeom prst="straightConnector1">
            <a:avLst/>
          </a:prstGeom>
          <a:noFill/>
          <a:ln cap="flat" cmpd="sng" w="19050">
            <a:solidFill>
              <a:srgbClr val="002B65"/>
            </a:solidFill>
            <a:prstDash val="solid"/>
            <a:round/>
            <a:headEnd len="sm" w="sm" type="none"/>
            <a:tailEnd len="sm" w="sm" type="none"/>
          </a:ln>
        </p:spPr>
      </p:cxnSp>
      <p:sp>
        <p:nvSpPr>
          <p:cNvPr id="288" name="Google Shape;288;p9"/>
          <p:cNvSpPr txBox="1"/>
          <p:nvPr/>
        </p:nvSpPr>
        <p:spPr>
          <a:xfrm>
            <a:off x="73975" y="0"/>
            <a:ext cx="74352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vi-VN" sz="1400" u="none" cap="none" strike="noStrike">
                <a:solidFill>
                  <a:srgbClr val="002B65"/>
                </a:solidFill>
                <a:latin typeface="Roboto"/>
                <a:ea typeface="Roboto"/>
                <a:cs typeface="Roboto"/>
                <a:sym typeface="Roboto"/>
              </a:rPr>
              <a:t>Variety, Veracity trong Grab Food</a:t>
            </a:r>
            <a:endParaRPr/>
          </a:p>
        </p:txBody>
      </p:sp>
      <p:cxnSp>
        <p:nvCxnSpPr>
          <p:cNvPr id="289" name="Google Shape;289;p9"/>
          <p:cNvCxnSpPr/>
          <p:nvPr/>
        </p:nvCxnSpPr>
        <p:spPr>
          <a:xfrm>
            <a:off x="-21300" y="4855975"/>
            <a:ext cx="2875200" cy="0"/>
          </a:xfrm>
          <a:prstGeom prst="straightConnector1">
            <a:avLst/>
          </a:prstGeom>
          <a:noFill/>
          <a:ln cap="flat" cmpd="sng" w="9525">
            <a:solidFill>
              <a:srgbClr val="002B65"/>
            </a:solidFill>
            <a:prstDash val="solid"/>
            <a:round/>
            <a:headEnd len="sm" w="sm" type="none"/>
            <a:tailEnd len="sm" w="sm" type="none"/>
          </a:ln>
        </p:spPr>
      </p:cxnSp>
      <p:cxnSp>
        <p:nvCxnSpPr>
          <p:cNvPr id="290" name="Google Shape;290;p9"/>
          <p:cNvCxnSpPr/>
          <p:nvPr/>
        </p:nvCxnSpPr>
        <p:spPr>
          <a:xfrm>
            <a:off x="6268800" y="4855975"/>
            <a:ext cx="2875200" cy="0"/>
          </a:xfrm>
          <a:prstGeom prst="straightConnector1">
            <a:avLst/>
          </a:prstGeom>
          <a:noFill/>
          <a:ln cap="flat" cmpd="sng" w="9525">
            <a:solidFill>
              <a:srgbClr val="002B65"/>
            </a:solidFill>
            <a:prstDash val="solid"/>
            <a:round/>
            <a:headEnd len="sm" w="sm" type="none"/>
            <a:tailEnd len="sm" w="sm" type="none"/>
          </a:ln>
        </p:spPr>
      </p:cxnSp>
      <p:sp>
        <p:nvSpPr>
          <p:cNvPr id="291" name="Google Shape;291;p9"/>
          <p:cNvSpPr txBox="1"/>
          <p:nvPr>
            <p:ph idx="12" type="sldNum"/>
          </p:nvPr>
        </p:nvSpPr>
        <p:spPr>
          <a:xfrm>
            <a:off x="7086600" y="4868863"/>
            <a:ext cx="2057400" cy="274637"/>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000"/>
              <a:buNone/>
            </a:pPr>
            <a:r>
              <a:rPr b="1" lang="vi-VN" sz="1000">
                <a:solidFill>
                  <a:srgbClr val="002B65"/>
                </a:solidFill>
              </a:rPr>
              <a:t>8</a:t>
            </a:r>
            <a:endParaRPr/>
          </a:p>
        </p:txBody>
      </p:sp>
      <p:sp>
        <p:nvSpPr>
          <p:cNvPr id="292" name="Google Shape;292;p9"/>
          <p:cNvSpPr/>
          <p:nvPr/>
        </p:nvSpPr>
        <p:spPr>
          <a:xfrm>
            <a:off x="909793" y="431651"/>
            <a:ext cx="2633652" cy="338400"/>
          </a:xfrm>
          <a:prstGeom prst="roundRect">
            <a:avLst>
              <a:gd fmla="val 16667" name="adj"/>
            </a:avLst>
          </a:prstGeom>
          <a:solidFill>
            <a:srgbClr val="44546A"/>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vi-VN" sz="1300" u="none" cap="none" strike="noStrike">
                <a:solidFill>
                  <a:schemeClr val="lt1"/>
                </a:solidFill>
                <a:latin typeface="Roboto"/>
                <a:ea typeface="Roboto"/>
                <a:cs typeface="Roboto"/>
                <a:sym typeface="Roboto"/>
              </a:rPr>
              <a:t>Variety</a:t>
            </a:r>
            <a:endParaRPr b="1" i="0" sz="1300" u="none" cap="none" strike="noStrike">
              <a:solidFill>
                <a:schemeClr val="lt1"/>
              </a:solidFill>
              <a:latin typeface="Roboto"/>
              <a:ea typeface="Roboto"/>
              <a:cs typeface="Roboto"/>
              <a:sym typeface="Roboto"/>
            </a:endParaRPr>
          </a:p>
        </p:txBody>
      </p:sp>
      <p:sp>
        <p:nvSpPr>
          <p:cNvPr id="293" name="Google Shape;293;p9"/>
          <p:cNvSpPr/>
          <p:nvPr/>
        </p:nvSpPr>
        <p:spPr>
          <a:xfrm>
            <a:off x="5786440" y="431651"/>
            <a:ext cx="2288216" cy="338400"/>
          </a:xfrm>
          <a:prstGeom prst="roundRect">
            <a:avLst>
              <a:gd fmla="val 16667" name="adj"/>
            </a:avLst>
          </a:prstGeom>
          <a:solidFill>
            <a:srgbClr val="44546A"/>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vi-VN" sz="1300" u="none" cap="none" strike="noStrike">
                <a:solidFill>
                  <a:schemeClr val="lt1"/>
                </a:solidFill>
                <a:latin typeface="Roboto"/>
                <a:ea typeface="Roboto"/>
                <a:cs typeface="Roboto"/>
                <a:sym typeface="Roboto"/>
              </a:rPr>
              <a:t>Veracity</a:t>
            </a:r>
            <a:endParaRPr b="1" i="0" sz="1300" u="none" cap="none" strike="noStrike">
              <a:solidFill>
                <a:schemeClr val="lt1"/>
              </a:solidFill>
              <a:latin typeface="Roboto"/>
              <a:ea typeface="Roboto"/>
              <a:cs typeface="Roboto"/>
              <a:sym typeface="Roboto"/>
            </a:endParaRPr>
          </a:p>
        </p:txBody>
      </p:sp>
      <p:cxnSp>
        <p:nvCxnSpPr>
          <p:cNvPr id="294" name="Google Shape;294;p9"/>
          <p:cNvCxnSpPr/>
          <p:nvPr/>
        </p:nvCxnSpPr>
        <p:spPr>
          <a:xfrm>
            <a:off x="4572000" y="354125"/>
            <a:ext cx="0" cy="4501850"/>
          </a:xfrm>
          <a:prstGeom prst="straightConnector1">
            <a:avLst/>
          </a:prstGeom>
          <a:noFill/>
          <a:ln cap="flat" cmpd="sng" w="19050">
            <a:solidFill>
              <a:srgbClr val="002B65"/>
            </a:solidFill>
            <a:prstDash val="dash"/>
            <a:round/>
            <a:headEnd len="sm" w="sm" type="none"/>
            <a:tailEnd len="sm" w="sm" type="none"/>
          </a:ln>
        </p:spPr>
      </p:cxnSp>
      <p:sp>
        <p:nvSpPr>
          <p:cNvPr id="295" name="Google Shape;295;p9"/>
          <p:cNvSpPr/>
          <p:nvPr/>
        </p:nvSpPr>
        <p:spPr>
          <a:xfrm>
            <a:off x="73974" y="874894"/>
            <a:ext cx="4393478" cy="626913"/>
          </a:xfrm>
          <a:prstGeom prst="roundRect">
            <a:avLst>
              <a:gd fmla="val 16667" name="adj"/>
            </a:avLst>
          </a:prstGeom>
          <a:noFill/>
          <a:ln cap="flat" cmpd="sng" w="9525">
            <a:solidFill>
              <a:srgbClr val="EA9999"/>
            </a:solidFill>
            <a:prstDash val="dash"/>
            <a:round/>
            <a:headEnd len="sm" w="sm" type="none"/>
            <a:tailEnd len="sm" w="sm" type="none"/>
          </a:ln>
        </p:spPr>
        <p:txBody>
          <a:bodyPr anchorCtr="0" anchor="ctr" bIns="91425" lIns="91425" spcFirstLastPara="1" rIns="91425" wrap="square" tIns="91425">
            <a:noAutofit/>
          </a:bodyPr>
          <a:lstStyle/>
          <a:p>
            <a:pPr indent="0" lvl="0" marL="0" marR="0" rtl="0" algn="just">
              <a:lnSpc>
                <a:spcPct val="100000"/>
              </a:lnSpc>
              <a:spcBef>
                <a:spcPts val="0"/>
              </a:spcBef>
              <a:spcAft>
                <a:spcPts val="0"/>
              </a:spcAft>
              <a:buClr>
                <a:srgbClr val="000000"/>
              </a:buClr>
              <a:buSzPts val="1000"/>
              <a:buFont typeface="Arial"/>
              <a:buNone/>
            </a:pPr>
            <a:r>
              <a:rPr b="0" i="0" lang="vi-VN" sz="1000" u="none" cap="none" strike="noStrike">
                <a:solidFill>
                  <a:schemeClr val="dk1"/>
                </a:solidFill>
                <a:latin typeface="Arial"/>
                <a:ea typeface="Arial"/>
                <a:cs typeface="Arial"/>
                <a:sym typeface="Arial"/>
              </a:rPr>
              <a:t>Dữ liệu cần thiết đa dạng dữ liệu từ có </a:t>
            </a:r>
            <a:r>
              <a:rPr b="1" i="0" lang="vi-VN" sz="1000" u="none" cap="none" strike="noStrike">
                <a:solidFill>
                  <a:srgbClr val="DD7E6B"/>
                </a:solidFill>
                <a:latin typeface="Arial"/>
                <a:ea typeface="Arial"/>
                <a:cs typeface="Arial"/>
                <a:sym typeface="Arial"/>
              </a:rPr>
              <a:t>cấu trúc</a:t>
            </a:r>
            <a:r>
              <a:rPr b="0" i="0" lang="vi-VN" sz="1000" u="none" cap="none" strike="noStrike">
                <a:solidFill>
                  <a:schemeClr val="dk1"/>
                </a:solidFill>
                <a:latin typeface="Arial"/>
                <a:ea typeface="Arial"/>
                <a:cs typeface="Arial"/>
                <a:sym typeface="Arial"/>
              </a:rPr>
              <a:t>, </a:t>
            </a:r>
            <a:r>
              <a:rPr b="1" i="0" lang="vi-VN" sz="1000" u="none" cap="none" strike="noStrike">
                <a:solidFill>
                  <a:srgbClr val="DD7E6B"/>
                </a:solidFill>
                <a:latin typeface="Arial"/>
                <a:ea typeface="Arial"/>
                <a:cs typeface="Arial"/>
                <a:sym typeface="Arial"/>
              </a:rPr>
              <a:t>bán cấu trúc </a:t>
            </a:r>
            <a:r>
              <a:rPr b="0" i="0" lang="vi-VN" sz="1000" u="none" cap="none" strike="noStrike">
                <a:solidFill>
                  <a:schemeClr val="dk1"/>
                </a:solidFill>
                <a:latin typeface="Arial"/>
                <a:ea typeface="Arial"/>
                <a:cs typeface="Arial"/>
                <a:sym typeface="Arial"/>
              </a:rPr>
              <a:t>và cả </a:t>
            </a:r>
            <a:r>
              <a:rPr b="1" i="0" lang="vi-VN" sz="1000" u="none" cap="none" strike="noStrike">
                <a:solidFill>
                  <a:srgbClr val="DD7E6B"/>
                </a:solidFill>
                <a:latin typeface="Arial"/>
                <a:ea typeface="Arial"/>
                <a:cs typeface="Arial"/>
                <a:sym typeface="Arial"/>
              </a:rPr>
              <a:t>phi cấu trúc</a:t>
            </a:r>
            <a:endParaRPr b="1" i="0" sz="1000" u="none" cap="none" strike="noStrike">
              <a:solidFill>
                <a:srgbClr val="DD7E6B"/>
              </a:solidFill>
              <a:latin typeface="Arial"/>
              <a:ea typeface="Arial"/>
              <a:cs typeface="Arial"/>
              <a:sym typeface="Arial"/>
            </a:endParaRPr>
          </a:p>
        </p:txBody>
      </p:sp>
      <p:sp>
        <p:nvSpPr>
          <p:cNvPr id="296" name="Google Shape;296;p9"/>
          <p:cNvSpPr/>
          <p:nvPr/>
        </p:nvSpPr>
        <p:spPr>
          <a:xfrm>
            <a:off x="4676548" y="874894"/>
            <a:ext cx="4393478" cy="626909"/>
          </a:xfrm>
          <a:prstGeom prst="roundRect">
            <a:avLst>
              <a:gd fmla="val 16667" name="adj"/>
            </a:avLst>
          </a:prstGeom>
          <a:noFill/>
          <a:ln cap="flat" cmpd="sng" w="9525">
            <a:solidFill>
              <a:srgbClr val="EA9999"/>
            </a:solidFill>
            <a:prstDash val="dash"/>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vi-VN" sz="1000" u="none" cap="none" strike="noStrike">
                <a:solidFill>
                  <a:schemeClr val="dk1"/>
                </a:solidFill>
                <a:latin typeface="Arial"/>
                <a:ea typeface="Arial"/>
                <a:cs typeface="Arial"/>
                <a:sym typeface="Arial"/>
              </a:rPr>
              <a:t>Dữ liệu thường bị </a:t>
            </a:r>
            <a:r>
              <a:rPr b="1" i="0" lang="vi-VN" sz="1000" u="none" cap="none" strike="noStrike">
                <a:solidFill>
                  <a:srgbClr val="DD7E6B"/>
                </a:solidFill>
                <a:latin typeface="Arial"/>
                <a:ea typeface="Arial"/>
                <a:cs typeface="Arial"/>
                <a:sym typeface="Arial"/>
              </a:rPr>
              <a:t>nhiễu</a:t>
            </a:r>
            <a:r>
              <a:rPr b="0" i="0" lang="vi-VN" sz="1000" u="none" cap="none" strike="noStrike">
                <a:solidFill>
                  <a:schemeClr val="dk1"/>
                </a:solidFill>
                <a:latin typeface="Arial"/>
                <a:ea typeface="Arial"/>
                <a:cs typeface="Arial"/>
                <a:sym typeface="Arial"/>
              </a:rPr>
              <a:t>, </a:t>
            </a:r>
            <a:r>
              <a:rPr b="1" i="0" lang="vi-VN" sz="1000" u="none" cap="none" strike="noStrike">
                <a:solidFill>
                  <a:srgbClr val="DD7E6B"/>
                </a:solidFill>
                <a:latin typeface="Arial"/>
                <a:ea typeface="Arial"/>
                <a:cs typeface="Arial"/>
                <a:sym typeface="Arial"/>
              </a:rPr>
              <a:t>không đầy đủ</a:t>
            </a:r>
            <a:r>
              <a:rPr b="0" i="0" lang="vi-VN" sz="1000" u="none" cap="none" strike="noStrike">
                <a:solidFill>
                  <a:schemeClr val="dk1"/>
                </a:solidFill>
                <a:latin typeface="Arial"/>
                <a:ea typeface="Arial"/>
                <a:cs typeface="Arial"/>
                <a:sym typeface="Arial"/>
              </a:rPr>
              <a:t>, </a:t>
            </a:r>
            <a:r>
              <a:rPr b="1" i="0" lang="vi-VN" sz="1000" u="none" cap="none" strike="noStrike">
                <a:solidFill>
                  <a:srgbClr val="DD7E6B"/>
                </a:solidFill>
                <a:latin typeface="Arial"/>
                <a:ea typeface="Arial"/>
                <a:cs typeface="Arial"/>
                <a:sym typeface="Arial"/>
              </a:rPr>
              <a:t>sai lệch </a:t>
            </a:r>
            <a:r>
              <a:rPr b="0" i="0" lang="vi-VN" sz="1000" u="none" cap="none" strike="noStrike">
                <a:solidFill>
                  <a:schemeClr val="dk1"/>
                </a:solidFill>
                <a:latin typeface="Arial"/>
                <a:ea typeface="Arial"/>
                <a:cs typeface="Arial"/>
                <a:sym typeface="Arial"/>
              </a:rPr>
              <a:t>hoặc bị</a:t>
            </a:r>
            <a:r>
              <a:rPr b="1" i="0" lang="vi-VN" sz="1000" u="none" cap="none" strike="noStrike">
                <a:solidFill>
                  <a:srgbClr val="DD7E6B"/>
                </a:solidFill>
                <a:latin typeface="Arial"/>
                <a:ea typeface="Arial"/>
                <a:cs typeface="Arial"/>
                <a:sym typeface="Arial"/>
              </a:rPr>
              <a:t> thiếu độ tin cậy</a:t>
            </a:r>
            <a:endParaRPr b="1" i="0" sz="1000" u="none" cap="none" strike="noStrike">
              <a:solidFill>
                <a:srgbClr val="DD7E6B"/>
              </a:solidFill>
              <a:latin typeface="Arial"/>
              <a:ea typeface="Arial"/>
              <a:cs typeface="Arial"/>
              <a:sym typeface="Arial"/>
            </a:endParaRPr>
          </a:p>
        </p:txBody>
      </p:sp>
      <p:pic>
        <p:nvPicPr>
          <p:cNvPr descr="Goods - Free commerce and shopping icons" id="297" name="Google Shape;297;p9"/>
          <p:cNvPicPr preferRelativeResize="0"/>
          <p:nvPr/>
        </p:nvPicPr>
        <p:blipFill rotWithShape="1">
          <a:blip r:embed="rId3">
            <a:alphaModFix/>
          </a:blip>
          <a:srcRect b="0" l="0" r="0" t="0"/>
          <a:stretch/>
        </p:blipFill>
        <p:spPr>
          <a:xfrm>
            <a:off x="-841362" y="4024961"/>
            <a:ext cx="65939" cy="65939"/>
          </a:xfrm>
          <a:prstGeom prst="rect">
            <a:avLst/>
          </a:prstGeom>
          <a:noFill/>
          <a:ln>
            <a:noFill/>
          </a:ln>
        </p:spPr>
      </p:pic>
      <p:sp>
        <p:nvSpPr>
          <p:cNvPr id="298" name="Google Shape;298;p9"/>
          <p:cNvSpPr/>
          <p:nvPr/>
        </p:nvSpPr>
        <p:spPr>
          <a:xfrm>
            <a:off x="73974" y="3957237"/>
            <a:ext cx="4393478" cy="626913"/>
          </a:xfrm>
          <a:prstGeom prst="roundRect">
            <a:avLst>
              <a:gd fmla="val 16667"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just">
              <a:lnSpc>
                <a:spcPct val="100000"/>
              </a:lnSpc>
              <a:spcBef>
                <a:spcPts val="0"/>
              </a:spcBef>
              <a:spcAft>
                <a:spcPts val="0"/>
              </a:spcAft>
              <a:buClr>
                <a:srgbClr val="000000"/>
              </a:buClr>
              <a:buSzPts val="1000"/>
              <a:buFont typeface="Arial"/>
              <a:buNone/>
            </a:pPr>
            <a:r>
              <a:rPr b="0" i="0" lang="vi-VN" sz="1000" u="none" cap="none" strike="noStrike">
                <a:solidFill>
                  <a:schemeClr val="dk1"/>
                </a:solidFill>
                <a:latin typeface="Arial"/>
                <a:ea typeface="Arial"/>
                <a:cs typeface="Arial"/>
                <a:sym typeface="Arial"/>
              </a:rPr>
              <a:t> Grab đã xây dựng hệ thống </a:t>
            </a:r>
            <a:r>
              <a:rPr b="1" i="0" lang="vi-VN" sz="1000" u="none" cap="none" strike="noStrike">
                <a:solidFill>
                  <a:srgbClr val="DD7E6B"/>
                </a:solidFill>
                <a:latin typeface="Arial"/>
                <a:ea typeface="Arial"/>
                <a:cs typeface="Arial"/>
                <a:sym typeface="Arial"/>
              </a:rPr>
              <a:t>ingestion </a:t>
            </a:r>
            <a:r>
              <a:rPr b="0" i="0" lang="vi-VN" sz="1000" u="none" cap="none" strike="noStrike">
                <a:solidFill>
                  <a:schemeClr val="dk1"/>
                </a:solidFill>
                <a:latin typeface="Arial"/>
                <a:ea typeface="Arial"/>
                <a:cs typeface="Arial"/>
                <a:sym typeface="Arial"/>
              </a:rPr>
              <a:t>và </a:t>
            </a:r>
            <a:r>
              <a:rPr b="1" i="0" lang="vi-VN" sz="1000" u="none" cap="none" strike="noStrike">
                <a:solidFill>
                  <a:srgbClr val="DD7E6B"/>
                </a:solidFill>
                <a:latin typeface="Arial"/>
                <a:ea typeface="Arial"/>
                <a:cs typeface="Arial"/>
                <a:sym typeface="Arial"/>
              </a:rPr>
              <a:t>transformation dữ liệu linh hoạt</a:t>
            </a:r>
            <a:r>
              <a:rPr b="0" i="0" lang="vi-VN" sz="1000" u="none" cap="none" strike="noStrike">
                <a:solidFill>
                  <a:schemeClr val="dk1"/>
                </a:solidFill>
                <a:latin typeface="Arial"/>
                <a:ea typeface="Arial"/>
                <a:cs typeface="Arial"/>
                <a:sym typeface="Arial"/>
              </a:rPr>
              <a:t>, cho phép thu thập và chuẩn hóa dữ liệu từ nhiều nguồn khác nhau</a:t>
            </a:r>
            <a:endParaRPr/>
          </a:p>
        </p:txBody>
      </p:sp>
      <p:sp>
        <p:nvSpPr>
          <p:cNvPr id="299" name="Google Shape;299;p9"/>
          <p:cNvSpPr txBox="1"/>
          <p:nvPr/>
        </p:nvSpPr>
        <p:spPr>
          <a:xfrm>
            <a:off x="4722088" y="2044310"/>
            <a:ext cx="1295765"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vi-VN" sz="1000" u="none" cap="none" strike="noStrike">
                <a:solidFill>
                  <a:srgbClr val="DD7E6B"/>
                </a:solidFill>
                <a:latin typeface="Arial"/>
                <a:ea typeface="Arial"/>
                <a:cs typeface="Arial"/>
                <a:sym typeface="Arial"/>
              </a:rPr>
              <a:t>Hành vi </a:t>
            </a:r>
            <a:endParaRPr b="1" i="0" sz="1000" u="none" cap="none" strike="noStrike">
              <a:solidFill>
                <a:srgbClr val="DD7E6B"/>
              </a:solidFill>
              <a:latin typeface="Arial"/>
              <a:ea typeface="Arial"/>
              <a:cs typeface="Arial"/>
              <a:sym typeface="Arial"/>
            </a:endParaRPr>
          </a:p>
          <a:p>
            <a:pPr indent="0" lvl="0" marL="0" marR="0" rtl="0" algn="l">
              <a:lnSpc>
                <a:spcPct val="100000"/>
              </a:lnSpc>
              <a:spcBef>
                <a:spcPts val="0"/>
              </a:spcBef>
              <a:spcAft>
                <a:spcPts val="0"/>
              </a:spcAft>
              <a:buNone/>
            </a:pPr>
            <a:r>
              <a:rPr b="0" i="0" lang="vi-VN" sz="900" u="none" cap="none" strike="noStrike">
                <a:solidFill>
                  <a:schemeClr val="dk1"/>
                </a:solidFill>
                <a:latin typeface="Arial"/>
                <a:ea typeface="Arial"/>
                <a:cs typeface="Arial"/>
                <a:sym typeface="Arial"/>
              </a:rPr>
              <a:t>Đặt món bất thường, đánh giá sai lệch</a:t>
            </a:r>
            <a:endParaRPr b="0" i="0" sz="800" u="none" cap="none" strike="noStrike">
              <a:solidFill>
                <a:schemeClr val="dk1"/>
              </a:solidFill>
              <a:latin typeface="Arial"/>
              <a:ea typeface="Arial"/>
              <a:cs typeface="Arial"/>
              <a:sym typeface="Arial"/>
            </a:endParaRPr>
          </a:p>
        </p:txBody>
      </p:sp>
      <p:sp>
        <p:nvSpPr>
          <p:cNvPr id="300" name="Google Shape;300;p9"/>
          <p:cNvSpPr txBox="1"/>
          <p:nvPr/>
        </p:nvSpPr>
        <p:spPr>
          <a:xfrm>
            <a:off x="6114442" y="2044310"/>
            <a:ext cx="1452269" cy="67710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vi-VN" sz="1000" u="none" cap="none" strike="noStrike">
                <a:solidFill>
                  <a:srgbClr val="DD7E6B"/>
                </a:solidFill>
                <a:latin typeface="Arial"/>
                <a:ea typeface="Arial"/>
                <a:cs typeface="Arial"/>
                <a:sym typeface="Arial"/>
              </a:rPr>
              <a:t>Nội dung món ăn / menu</a:t>
            </a:r>
            <a:endParaRPr b="1" i="0" sz="1000" u="none" cap="none" strike="noStrike">
              <a:solidFill>
                <a:srgbClr val="DD7E6B"/>
              </a:solidFill>
              <a:latin typeface="Arial"/>
              <a:ea typeface="Arial"/>
              <a:cs typeface="Arial"/>
              <a:sym typeface="Arial"/>
            </a:endParaRPr>
          </a:p>
          <a:p>
            <a:pPr indent="0" lvl="0" marL="0" marR="0" rtl="0" algn="l">
              <a:lnSpc>
                <a:spcPct val="100000"/>
              </a:lnSpc>
              <a:spcBef>
                <a:spcPts val="0"/>
              </a:spcBef>
              <a:spcAft>
                <a:spcPts val="0"/>
              </a:spcAft>
              <a:buNone/>
            </a:pPr>
            <a:r>
              <a:rPr b="0" i="0" lang="vi-VN" sz="900" u="none" cap="none" strike="noStrike">
                <a:solidFill>
                  <a:srgbClr val="000000"/>
                </a:solidFill>
                <a:latin typeface="Arial"/>
                <a:ea typeface="Arial"/>
                <a:cs typeface="Arial"/>
                <a:sym typeface="Arial"/>
              </a:rPr>
              <a:t>Trùng lặp, thiếu chuẩn hóa</a:t>
            </a:r>
            <a:endParaRPr b="0" i="0" sz="900" u="none" cap="none" strike="noStrike">
              <a:solidFill>
                <a:srgbClr val="000000"/>
              </a:solidFill>
              <a:latin typeface="Arial"/>
              <a:ea typeface="Arial"/>
              <a:cs typeface="Arial"/>
              <a:sym typeface="Arial"/>
            </a:endParaRPr>
          </a:p>
        </p:txBody>
      </p:sp>
      <p:sp>
        <p:nvSpPr>
          <p:cNvPr id="301" name="Google Shape;301;p9"/>
          <p:cNvSpPr txBox="1"/>
          <p:nvPr/>
        </p:nvSpPr>
        <p:spPr>
          <a:xfrm>
            <a:off x="7566711" y="2044310"/>
            <a:ext cx="1548859" cy="38472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vi-VN" sz="1000" u="none" cap="none" strike="noStrike">
                <a:solidFill>
                  <a:srgbClr val="DD7E6B"/>
                </a:solidFill>
                <a:latin typeface="Arial"/>
                <a:ea typeface="Arial"/>
                <a:cs typeface="Arial"/>
                <a:sym typeface="Arial"/>
              </a:rPr>
              <a:t>GPS, mạng, vị trí</a:t>
            </a:r>
            <a:endParaRPr/>
          </a:p>
          <a:p>
            <a:pPr indent="0" lvl="0" marL="0" marR="0" rtl="0" algn="l">
              <a:lnSpc>
                <a:spcPct val="100000"/>
              </a:lnSpc>
              <a:spcBef>
                <a:spcPts val="0"/>
              </a:spcBef>
              <a:spcAft>
                <a:spcPts val="0"/>
              </a:spcAft>
              <a:buNone/>
            </a:pPr>
            <a:r>
              <a:rPr b="0" i="0" lang="vi-VN" sz="900" u="none" cap="none" strike="noStrike">
                <a:solidFill>
                  <a:schemeClr val="dk1"/>
                </a:solidFill>
                <a:latin typeface="Arial"/>
                <a:ea typeface="Arial"/>
                <a:cs typeface="Arial"/>
                <a:sym typeface="Arial"/>
              </a:rPr>
              <a:t>Nhiễu, mất tín hiệu</a:t>
            </a:r>
            <a:endParaRPr b="0" i="0" sz="800" u="none" cap="none" strike="noStrike">
              <a:solidFill>
                <a:schemeClr val="dk1"/>
              </a:solidFill>
              <a:latin typeface="Arial"/>
              <a:ea typeface="Arial"/>
              <a:cs typeface="Arial"/>
              <a:sym typeface="Arial"/>
            </a:endParaRPr>
          </a:p>
        </p:txBody>
      </p:sp>
      <p:pic>
        <p:nvPicPr>
          <p:cNvPr descr="Behavior, behavioral, psychology icon - Download on Iconfinder" id="302" name="Google Shape;302;p9"/>
          <p:cNvPicPr preferRelativeResize="0"/>
          <p:nvPr/>
        </p:nvPicPr>
        <p:blipFill rotWithShape="1">
          <a:blip r:embed="rId4">
            <a:alphaModFix/>
          </a:blip>
          <a:srcRect b="0" l="0" r="0" t="0"/>
          <a:stretch/>
        </p:blipFill>
        <p:spPr>
          <a:xfrm>
            <a:off x="4997912" y="1527816"/>
            <a:ext cx="530336" cy="530336"/>
          </a:xfrm>
          <a:prstGeom prst="rect">
            <a:avLst/>
          </a:prstGeom>
          <a:noFill/>
          <a:ln>
            <a:noFill/>
          </a:ln>
        </p:spPr>
      </p:pic>
      <p:sp>
        <p:nvSpPr>
          <p:cNvPr id="303" name="Google Shape;303;p9"/>
          <p:cNvSpPr txBox="1"/>
          <p:nvPr/>
        </p:nvSpPr>
        <p:spPr>
          <a:xfrm>
            <a:off x="4722088" y="3267242"/>
            <a:ext cx="1295765"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vi-VN" sz="1000" u="none" cap="none" strike="noStrike">
                <a:solidFill>
                  <a:srgbClr val="DD7E6B"/>
                </a:solidFill>
                <a:latin typeface="Arial"/>
                <a:ea typeface="Arial"/>
                <a:cs typeface="Arial"/>
                <a:sym typeface="Arial"/>
              </a:rPr>
              <a:t>Log thanh toán</a:t>
            </a:r>
            <a:endParaRPr/>
          </a:p>
          <a:p>
            <a:pPr indent="0" lvl="0" marL="0" marR="0" rtl="0" algn="l">
              <a:lnSpc>
                <a:spcPct val="100000"/>
              </a:lnSpc>
              <a:spcBef>
                <a:spcPts val="0"/>
              </a:spcBef>
              <a:spcAft>
                <a:spcPts val="0"/>
              </a:spcAft>
              <a:buNone/>
            </a:pPr>
            <a:r>
              <a:rPr b="0" i="0" lang="vi-VN" sz="900" u="none" cap="none" strike="noStrike">
                <a:solidFill>
                  <a:schemeClr val="dk1"/>
                </a:solidFill>
                <a:latin typeface="Arial"/>
                <a:ea typeface="Arial"/>
                <a:cs typeface="Arial"/>
                <a:sym typeface="Arial"/>
              </a:rPr>
              <a:t>Ghi thiếu hoặc lỗi ghi log</a:t>
            </a:r>
            <a:endParaRPr b="0" i="0" sz="800" u="none" cap="none" strike="noStrike">
              <a:solidFill>
                <a:schemeClr val="dk1"/>
              </a:solidFill>
              <a:latin typeface="Arial"/>
              <a:ea typeface="Arial"/>
              <a:cs typeface="Arial"/>
              <a:sym typeface="Arial"/>
            </a:endParaRPr>
          </a:p>
        </p:txBody>
      </p:sp>
      <p:sp>
        <p:nvSpPr>
          <p:cNvPr id="304" name="Google Shape;304;p9"/>
          <p:cNvSpPr txBox="1"/>
          <p:nvPr/>
        </p:nvSpPr>
        <p:spPr>
          <a:xfrm>
            <a:off x="6114442" y="3267242"/>
            <a:ext cx="1563234" cy="67710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vi-VN" sz="1000" u="none" cap="none" strike="noStrike">
                <a:solidFill>
                  <a:srgbClr val="DD7E6B"/>
                </a:solidFill>
                <a:latin typeface="Arial"/>
                <a:ea typeface="Arial"/>
                <a:cs typeface="Arial"/>
                <a:sym typeface="Arial"/>
              </a:rPr>
              <a:t>Dữ liệu cảm tính</a:t>
            </a:r>
            <a:endParaRPr/>
          </a:p>
          <a:p>
            <a:pPr indent="0" lvl="0" marL="0" marR="0" rtl="0" algn="l">
              <a:lnSpc>
                <a:spcPct val="100000"/>
              </a:lnSpc>
              <a:spcBef>
                <a:spcPts val="0"/>
              </a:spcBef>
              <a:spcAft>
                <a:spcPts val="0"/>
              </a:spcAft>
              <a:buNone/>
            </a:pPr>
            <a:r>
              <a:rPr b="1" i="0" lang="vi-VN" sz="1000" u="none" cap="none" strike="noStrike">
                <a:solidFill>
                  <a:srgbClr val="DD7E6B"/>
                </a:solidFill>
                <a:latin typeface="Arial"/>
                <a:ea typeface="Arial"/>
                <a:cs typeface="Arial"/>
                <a:sym typeface="Arial"/>
              </a:rPr>
              <a:t> (feedback)</a:t>
            </a:r>
            <a:endParaRPr/>
          </a:p>
          <a:p>
            <a:pPr indent="0" lvl="0" marL="0" marR="0" rtl="0" algn="l">
              <a:lnSpc>
                <a:spcPct val="100000"/>
              </a:lnSpc>
              <a:spcBef>
                <a:spcPts val="0"/>
              </a:spcBef>
              <a:spcAft>
                <a:spcPts val="0"/>
              </a:spcAft>
              <a:buNone/>
            </a:pPr>
            <a:r>
              <a:rPr b="0" i="0" lang="vi-VN" sz="900" u="none" cap="none" strike="noStrike">
                <a:solidFill>
                  <a:srgbClr val="000000"/>
                </a:solidFill>
                <a:latin typeface="Arial"/>
                <a:ea typeface="Arial"/>
                <a:cs typeface="Arial"/>
                <a:sym typeface="Arial"/>
              </a:rPr>
              <a:t>Gian lận, cảm xúc nhất thời</a:t>
            </a:r>
            <a:endParaRPr/>
          </a:p>
        </p:txBody>
      </p:sp>
      <p:sp>
        <p:nvSpPr>
          <p:cNvPr id="305" name="Google Shape;305;p9"/>
          <p:cNvSpPr/>
          <p:nvPr/>
        </p:nvSpPr>
        <p:spPr>
          <a:xfrm>
            <a:off x="4676548" y="3957237"/>
            <a:ext cx="4393478" cy="626913"/>
          </a:xfrm>
          <a:prstGeom prst="roundRect">
            <a:avLst>
              <a:gd fmla="val 16667"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just">
              <a:lnSpc>
                <a:spcPct val="100000"/>
              </a:lnSpc>
              <a:spcBef>
                <a:spcPts val="0"/>
              </a:spcBef>
              <a:spcAft>
                <a:spcPts val="0"/>
              </a:spcAft>
              <a:buClr>
                <a:srgbClr val="000000"/>
              </a:buClr>
              <a:buSzPts val="1000"/>
              <a:buFont typeface="Arial"/>
              <a:buNone/>
            </a:pPr>
            <a:r>
              <a:rPr b="0" i="0" lang="vi-VN" sz="1000" u="none" cap="none" strike="noStrike">
                <a:solidFill>
                  <a:schemeClr val="dk1"/>
                </a:solidFill>
                <a:latin typeface="Arial"/>
                <a:ea typeface="Arial"/>
                <a:cs typeface="Arial"/>
                <a:sym typeface="Arial"/>
              </a:rPr>
              <a:t>Grab áp dụng các phương pháp làm sạch và kiểm định dữ liệu, bao gồm việc xử lý mâu thuẫn, thiếu hụt và loại bỏ nhiễu, để đảm bảo độ tin cậy của dữ liệu trước khi sử dụng cho phân tích và dự báo.</a:t>
            </a:r>
            <a:endParaRPr/>
          </a:p>
        </p:txBody>
      </p:sp>
      <p:sp>
        <p:nvSpPr>
          <p:cNvPr id="306" name="Google Shape;306;p9"/>
          <p:cNvSpPr txBox="1"/>
          <p:nvPr/>
        </p:nvSpPr>
        <p:spPr>
          <a:xfrm>
            <a:off x="73970" y="2044310"/>
            <a:ext cx="1295765" cy="6617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vi-VN" sz="1000" u="none" cap="none" strike="noStrike">
                <a:solidFill>
                  <a:srgbClr val="DD7E6B"/>
                </a:solidFill>
                <a:latin typeface="Arial"/>
                <a:ea typeface="Arial"/>
                <a:cs typeface="Arial"/>
                <a:sym typeface="Arial"/>
              </a:rPr>
              <a:t>structured</a:t>
            </a:r>
            <a:endParaRPr b="1" i="0" sz="1000" u="none" cap="none" strike="noStrike">
              <a:solidFill>
                <a:srgbClr val="DD7E6B"/>
              </a:solidFill>
              <a:latin typeface="Arial"/>
              <a:ea typeface="Arial"/>
              <a:cs typeface="Arial"/>
              <a:sym typeface="Arial"/>
            </a:endParaRPr>
          </a:p>
          <a:p>
            <a:pPr indent="0" lvl="0" marL="0" marR="0" rtl="0" algn="l">
              <a:lnSpc>
                <a:spcPct val="100000"/>
              </a:lnSpc>
              <a:spcBef>
                <a:spcPts val="0"/>
              </a:spcBef>
              <a:spcAft>
                <a:spcPts val="0"/>
              </a:spcAft>
              <a:buNone/>
            </a:pPr>
            <a:r>
              <a:rPr b="0" i="0" lang="vi-VN" sz="900" u="none" cap="none" strike="noStrike">
                <a:solidFill>
                  <a:schemeClr val="dk1"/>
                </a:solidFill>
                <a:latin typeface="Arial"/>
                <a:ea typeface="Arial"/>
                <a:cs typeface="Arial"/>
                <a:sym typeface="Arial"/>
              </a:rPr>
              <a:t>Lịch sử đơn, metadata món, giá, khuyến mãi</a:t>
            </a:r>
            <a:endParaRPr b="0" i="0" sz="800" u="none" cap="none" strike="noStrike">
              <a:solidFill>
                <a:schemeClr val="dk1"/>
              </a:solidFill>
              <a:latin typeface="Arial"/>
              <a:ea typeface="Arial"/>
              <a:cs typeface="Arial"/>
              <a:sym typeface="Arial"/>
            </a:endParaRPr>
          </a:p>
        </p:txBody>
      </p:sp>
      <p:sp>
        <p:nvSpPr>
          <p:cNvPr id="307" name="Google Shape;307;p9"/>
          <p:cNvSpPr txBox="1"/>
          <p:nvPr/>
        </p:nvSpPr>
        <p:spPr>
          <a:xfrm>
            <a:off x="1466324" y="2044310"/>
            <a:ext cx="1452269"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vi-VN" sz="1000" u="none" cap="none" strike="noStrike">
                <a:solidFill>
                  <a:srgbClr val="DD7E6B"/>
                </a:solidFill>
                <a:latin typeface="Arial"/>
                <a:ea typeface="Arial"/>
                <a:cs typeface="Arial"/>
                <a:sym typeface="Arial"/>
              </a:rPr>
              <a:t>semi-structured</a:t>
            </a:r>
            <a:endParaRPr b="1" i="0" sz="1000" u="none" cap="none" strike="noStrike">
              <a:solidFill>
                <a:srgbClr val="DD7E6B"/>
              </a:solidFill>
              <a:latin typeface="Arial"/>
              <a:ea typeface="Arial"/>
              <a:cs typeface="Arial"/>
              <a:sym typeface="Arial"/>
            </a:endParaRPr>
          </a:p>
          <a:p>
            <a:pPr indent="0" lvl="0" marL="0" marR="0" rtl="0" algn="l">
              <a:lnSpc>
                <a:spcPct val="100000"/>
              </a:lnSpc>
              <a:spcBef>
                <a:spcPts val="0"/>
              </a:spcBef>
              <a:spcAft>
                <a:spcPts val="0"/>
              </a:spcAft>
              <a:buNone/>
            </a:pPr>
            <a:r>
              <a:rPr b="0" i="0" lang="vi-VN" sz="900" u="none" cap="none" strike="noStrike">
                <a:solidFill>
                  <a:srgbClr val="000000"/>
                </a:solidFill>
                <a:latin typeface="Arial"/>
                <a:ea typeface="Arial"/>
                <a:cs typeface="Arial"/>
                <a:sym typeface="Arial"/>
              </a:rPr>
              <a:t>JSON menu, logs, thông tin lỗi</a:t>
            </a:r>
            <a:endParaRPr/>
          </a:p>
        </p:txBody>
      </p:sp>
      <p:sp>
        <p:nvSpPr>
          <p:cNvPr id="308" name="Google Shape;308;p9"/>
          <p:cNvSpPr txBox="1"/>
          <p:nvPr/>
        </p:nvSpPr>
        <p:spPr>
          <a:xfrm>
            <a:off x="2918593" y="2044310"/>
            <a:ext cx="1548859"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vi-VN" sz="1000" u="none" cap="none" strike="noStrike">
                <a:solidFill>
                  <a:srgbClr val="DD7E6B"/>
                </a:solidFill>
                <a:latin typeface="Arial"/>
                <a:ea typeface="Arial"/>
                <a:cs typeface="Arial"/>
                <a:sym typeface="Arial"/>
              </a:rPr>
              <a:t>Unstructured</a:t>
            </a:r>
            <a:endParaRPr/>
          </a:p>
          <a:p>
            <a:pPr indent="0" lvl="0" marL="0" marR="0" rtl="0" algn="l">
              <a:lnSpc>
                <a:spcPct val="100000"/>
              </a:lnSpc>
              <a:spcBef>
                <a:spcPts val="0"/>
              </a:spcBef>
              <a:spcAft>
                <a:spcPts val="0"/>
              </a:spcAft>
              <a:buNone/>
            </a:pPr>
            <a:r>
              <a:rPr b="0" i="0" lang="vi-VN" sz="900" u="none" cap="none" strike="noStrike">
                <a:solidFill>
                  <a:schemeClr val="dk1"/>
                </a:solidFill>
                <a:latin typeface="Arial"/>
                <a:ea typeface="Arial"/>
                <a:cs typeface="Arial"/>
                <a:sym typeface="Arial"/>
              </a:rPr>
              <a:t>Đánh giá người dùng, nhận xét, feedback</a:t>
            </a:r>
            <a:endParaRPr b="0" i="0" sz="800" u="none" cap="none" strike="noStrike">
              <a:solidFill>
                <a:schemeClr val="dk1"/>
              </a:solidFill>
              <a:latin typeface="Arial"/>
              <a:ea typeface="Arial"/>
              <a:cs typeface="Arial"/>
              <a:sym typeface="Arial"/>
            </a:endParaRPr>
          </a:p>
        </p:txBody>
      </p:sp>
      <p:sp>
        <p:nvSpPr>
          <p:cNvPr id="309" name="Google Shape;309;p9"/>
          <p:cNvSpPr txBox="1"/>
          <p:nvPr/>
        </p:nvSpPr>
        <p:spPr>
          <a:xfrm>
            <a:off x="73970" y="3267242"/>
            <a:ext cx="1295765"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vi-VN" sz="1000" u="none" cap="none" strike="noStrike">
                <a:solidFill>
                  <a:srgbClr val="DD7E6B"/>
                </a:solidFill>
                <a:latin typeface="Arial"/>
                <a:ea typeface="Arial"/>
                <a:cs typeface="Arial"/>
                <a:sym typeface="Arial"/>
              </a:rPr>
              <a:t>Dữ liệu hình ảnh</a:t>
            </a:r>
            <a:endParaRPr/>
          </a:p>
          <a:p>
            <a:pPr indent="0" lvl="0" marL="0" marR="0" rtl="0" algn="l">
              <a:lnSpc>
                <a:spcPct val="100000"/>
              </a:lnSpc>
              <a:spcBef>
                <a:spcPts val="0"/>
              </a:spcBef>
              <a:spcAft>
                <a:spcPts val="0"/>
              </a:spcAft>
              <a:buNone/>
            </a:pPr>
            <a:r>
              <a:rPr b="0" i="0" lang="vi-VN" sz="900" u="none" cap="none" strike="noStrike">
                <a:solidFill>
                  <a:schemeClr val="dk1"/>
                </a:solidFill>
                <a:latin typeface="Arial"/>
                <a:ea typeface="Arial"/>
                <a:cs typeface="Arial"/>
                <a:sym typeface="Arial"/>
              </a:rPr>
              <a:t>Ảnh món ăn, ảnh nhà hàng</a:t>
            </a:r>
            <a:endParaRPr b="0" i="0" sz="800" u="none" cap="none" strike="noStrike">
              <a:solidFill>
                <a:schemeClr val="dk1"/>
              </a:solidFill>
              <a:latin typeface="Arial"/>
              <a:ea typeface="Arial"/>
              <a:cs typeface="Arial"/>
              <a:sym typeface="Arial"/>
            </a:endParaRPr>
          </a:p>
        </p:txBody>
      </p:sp>
      <p:sp>
        <p:nvSpPr>
          <p:cNvPr id="310" name="Google Shape;310;p9"/>
          <p:cNvSpPr txBox="1"/>
          <p:nvPr/>
        </p:nvSpPr>
        <p:spPr>
          <a:xfrm>
            <a:off x="1466324" y="3267242"/>
            <a:ext cx="1452269" cy="67710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vi-VN" sz="1000" u="none" cap="none" strike="noStrike">
                <a:solidFill>
                  <a:srgbClr val="DD7E6B"/>
                </a:solidFill>
                <a:latin typeface="Arial"/>
                <a:ea typeface="Arial"/>
                <a:cs typeface="Arial"/>
                <a:sym typeface="Arial"/>
              </a:rPr>
              <a:t>không gian – thời gian</a:t>
            </a:r>
            <a:endParaRPr/>
          </a:p>
          <a:p>
            <a:pPr indent="0" lvl="0" marL="0" marR="0" rtl="0" algn="l">
              <a:lnSpc>
                <a:spcPct val="100000"/>
              </a:lnSpc>
              <a:spcBef>
                <a:spcPts val="0"/>
              </a:spcBef>
              <a:spcAft>
                <a:spcPts val="0"/>
              </a:spcAft>
              <a:buNone/>
            </a:pPr>
            <a:r>
              <a:rPr b="0" i="0" lang="vi-VN" sz="900" u="none" cap="none" strike="noStrike">
                <a:solidFill>
                  <a:srgbClr val="000000"/>
                </a:solidFill>
                <a:latin typeface="Arial"/>
                <a:ea typeface="Arial"/>
                <a:cs typeface="Arial"/>
                <a:sym typeface="Arial"/>
              </a:rPr>
              <a:t>GPS, thời gian, mạng, thời tiết</a:t>
            </a:r>
            <a:endParaRPr/>
          </a:p>
        </p:txBody>
      </p:sp>
      <p:sp>
        <p:nvSpPr>
          <p:cNvPr id="311" name="Google Shape;311;p9"/>
          <p:cNvSpPr txBox="1"/>
          <p:nvPr/>
        </p:nvSpPr>
        <p:spPr>
          <a:xfrm>
            <a:off x="2918593" y="3267242"/>
            <a:ext cx="1548859"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vi-VN" sz="1000" u="none" cap="none" strike="noStrike">
                <a:solidFill>
                  <a:srgbClr val="DD7E6B"/>
                </a:solidFill>
                <a:latin typeface="Arial"/>
                <a:ea typeface="Arial"/>
                <a:cs typeface="Arial"/>
                <a:sym typeface="Arial"/>
              </a:rPr>
              <a:t>Dữ liệu đồ thị</a:t>
            </a:r>
            <a:endParaRPr/>
          </a:p>
          <a:p>
            <a:pPr indent="0" lvl="0" marL="0" marR="0" rtl="0" algn="l">
              <a:lnSpc>
                <a:spcPct val="100000"/>
              </a:lnSpc>
              <a:spcBef>
                <a:spcPts val="0"/>
              </a:spcBef>
              <a:spcAft>
                <a:spcPts val="0"/>
              </a:spcAft>
              <a:buNone/>
            </a:pPr>
            <a:r>
              <a:rPr b="0" i="0" lang="vi-VN" sz="900" u="none" cap="none" strike="noStrike">
                <a:solidFill>
                  <a:schemeClr val="dk1"/>
                </a:solidFill>
                <a:latin typeface="Arial"/>
                <a:ea typeface="Arial"/>
                <a:cs typeface="Arial"/>
                <a:sym typeface="Arial"/>
              </a:rPr>
              <a:t>Quan hệ người dùng – món ăn, món liên quan</a:t>
            </a:r>
            <a:endParaRPr b="0" i="0" sz="800" u="none" cap="none" strike="noStrike">
              <a:solidFill>
                <a:schemeClr val="dk1"/>
              </a:solidFill>
              <a:latin typeface="Arial"/>
              <a:ea typeface="Arial"/>
              <a:cs typeface="Arial"/>
              <a:sym typeface="Arial"/>
            </a:endParaRPr>
          </a:p>
        </p:txBody>
      </p:sp>
      <p:pic>
        <p:nvPicPr>
          <p:cNvPr id="312" name="Google Shape;312;p9"/>
          <p:cNvPicPr preferRelativeResize="0"/>
          <p:nvPr/>
        </p:nvPicPr>
        <p:blipFill rotWithShape="1">
          <a:blip r:embed="rId5">
            <a:alphaModFix/>
          </a:blip>
          <a:srcRect b="0" l="0" r="0" t="0"/>
          <a:stretch/>
        </p:blipFill>
        <p:spPr>
          <a:xfrm>
            <a:off x="1788046" y="1524936"/>
            <a:ext cx="609954" cy="554346"/>
          </a:xfrm>
          <a:prstGeom prst="rect">
            <a:avLst/>
          </a:prstGeom>
          <a:noFill/>
          <a:ln>
            <a:noFill/>
          </a:ln>
        </p:spPr>
      </p:pic>
      <p:pic>
        <p:nvPicPr>
          <p:cNvPr id="313" name="Google Shape;313;p9"/>
          <p:cNvPicPr preferRelativeResize="0"/>
          <p:nvPr/>
        </p:nvPicPr>
        <p:blipFill rotWithShape="1">
          <a:blip r:embed="rId6">
            <a:alphaModFix/>
          </a:blip>
          <a:srcRect b="0" l="0" r="0" t="0"/>
          <a:stretch/>
        </p:blipFill>
        <p:spPr>
          <a:xfrm>
            <a:off x="354331" y="1582837"/>
            <a:ext cx="567798" cy="480182"/>
          </a:xfrm>
          <a:prstGeom prst="rect">
            <a:avLst/>
          </a:prstGeom>
          <a:noFill/>
          <a:ln>
            <a:noFill/>
          </a:ln>
        </p:spPr>
      </p:pic>
      <p:pic>
        <p:nvPicPr>
          <p:cNvPr descr="Big data, data, database, server, storage, unstructured icon" id="314" name="Google Shape;314;p9"/>
          <p:cNvPicPr preferRelativeResize="0"/>
          <p:nvPr/>
        </p:nvPicPr>
        <p:blipFill rotWithShape="1">
          <a:blip r:embed="rId7">
            <a:alphaModFix/>
          </a:blip>
          <a:srcRect b="0" l="0" r="0" t="0"/>
          <a:stretch/>
        </p:blipFill>
        <p:spPr>
          <a:xfrm>
            <a:off x="3280143" y="1579386"/>
            <a:ext cx="483633" cy="483633"/>
          </a:xfrm>
          <a:prstGeom prst="rect">
            <a:avLst/>
          </a:prstGeom>
          <a:noFill/>
          <a:ln>
            <a:noFill/>
          </a:ln>
        </p:spPr>
      </p:pic>
      <p:pic>
        <p:nvPicPr>
          <p:cNvPr descr="Vector Picture Icon 440566 Vector Art at Vecteezy" id="315" name="Google Shape;315;p9"/>
          <p:cNvPicPr preferRelativeResize="0"/>
          <p:nvPr/>
        </p:nvPicPr>
        <p:blipFill rotWithShape="1">
          <a:blip r:embed="rId8">
            <a:alphaModFix/>
          </a:blip>
          <a:srcRect b="0" l="0" r="0" t="0"/>
          <a:stretch/>
        </p:blipFill>
        <p:spPr>
          <a:xfrm>
            <a:off x="359133" y="2753014"/>
            <a:ext cx="528637" cy="528637"/>
          </a:xfrm>
          <a:prstGeom prst="rect">
            <a:avLst/>
          </a:prstGeom>
          <a:noFill/>
          <a:ln>
            <a:noFill/>
          </a:ln>
        </p:spPr>
      </p:pic>
      <p:pic>
        <p:nvPicPr>
          <p:cNvPr descr="Time Creative Icon Design 15060277 Vector Art at Vecteezy" id="316" name="Google Shape;316;p9"/>
          <p:cNvPicPr preferRelativeResize="0"/>
          <p:nvPr/>
        </p:nvPicPr>
        <p:blipFill rotWithShape="1">
          <a:blip r:embed="rId9">
            <a:alphaModFix/>
          </a:blip>
          <a:srcRect b="0" l="0" r="0" t="0"/>
          <a:stretch/>
        </p:blipFill>
        <p:spPr>
          <a:xfrm>
            <a:off x="1833003" y="2791114"/>
            <a:ext cx="490537" cy="490537"/>
          </a:xfrm>
          <a:prstGeom prst="rect">
            <a:avLst/>
          </a:prstGeom>
          <a:noFill/>
          <a:ln>
            <a:noFill/>
          </a:ln>
        </p:spPr>
      </p:pic>
      <p:pic>
        <p:nvPicPr>
          <p:cNvPr descr="Network turkkub Flat icon" id="317" name="Google Shape;317;p9"/>
          <p:cNvPicPr preferRelativeResize="0"/>
          <p:nvPr/>
        </p:nvPicPr>
        <p:blipFill rotWithShape="1">
          <a:blip r:embed="rId10">
            <a:alphaModFix/>
          </a:blip>
          <a:srcRect b="0" l="0" r="0" t="0"/>
          <a:stretch/>
        </p:blipFill>
        <p:spPr>
          <a:xfrm>
            <a:off x="3235139" y="2732881"/>
            <a:ext cx="527917" cy="527917"/>
          </a:xfrm>
          <a:prstGeom prst="rect">
            <a:avLst/>
          </a:prstGeom>
          <a:noFill/>
          <a:ln>
            <a:noFill/>
          </a:ln>
        </p:spPr>
      </p:pic>
      <p:pic>
        <p:nvPicPr>
          <p:cNvPr descr="Food Icon PNG Transparent Background, Free Download #2948 - FreeIconsPNG" id="318" name="Google Shape;318;p9"/>
          <p:cNvPicPr preferRelativeResize="0"/>
          <p:nvPr/>
        </p:nvPicPr>
        <p:blipFill rotWithShape="1">
          <a:blip r:embed="rId11">
            <a:alphaModFix/>
          </a:blip>
          <a:srcRect b="0" l="0" r="0" t="0"/>
          <a:stretch/>
        </p:blipFill>
        <p:spPr>
          <a:xfrm>
            <a:off x="6462429" y="1578903"/>
            <a:ext cx="484598" cy="484598"/>
          </a:xfrm>
          <a:prstGeom prst="rect">
            <a:avLst/>
          </a:prstGeom>
          <a:noFill/>
          <a:ln>
            <a:noFill/>
          </a:ln>
        </p:spPr>
      </p:pic>
      <p:pic>
        <p:nvPicPr>
          <p:cNvPr descr="Global network icon. Worldwide communication. Linked group" id="319" name="Google Shape;319;p9"/>
          <p:cNvPicPr preferRelativeResize="0"/>
          <p:nvPr/>
        </p:nvPicPr>
        <p:blipFill rotWithShape="1">
          <a:blip r:embed="rId12">
            <a:alphaModFix/>
          </a:blip>
          <a:srcRect b="0" l="0" r="0" t="0"/>
          <a:stretch/>
        </p:blipFill>
        <p:spPr>
          <a:xfrm>
            <a:off x="7774266" y="1553321"/>
            <a:ext cx="768293" cy="512195"/>
          </a:xfrm>
          <a:prstGeom prst="rect">
            <a:avLst/>
          </a:prstGeom>
          <a:noFill/>
          <a:ln>
            <a:noFill/>
          </a:ln>
        </p:spPr>
      </p:pic>
      <p:pic>
        <p:nvPicPr>
          <p:cNvPr descr="Log - Free business and finance icons" id="320" name="Google Shape;320;p9"/>
          <p:cNvPicPr preferRelativeResize="0"/>
          <p:nvPr/>
        </p:nvPicPr>
        <p:blipFill rotWithShape="1">
          <a:blip r:embed="rId13">
            <a:alphaModFix/>
          </a:blip>
          <a:srcRect b="0" l="0" r="0" t="0"/>
          <a:stretch/>
        </p:blipFill>
        <p:spPr>
          <a:xfrm>
            <a:off x="5041625" y="2791114"/>
            <a:ext cx="442910" cy="442910"/>
          </a:xfrm>
          <a:prstGeom prst="rect">
            <a:avLst/>
          </a:prstGeom>
          <a:noFill/>
          <a:ln>
            <a:noFill/>
          </a:ln>
        </p:spPr>
      </p:pic>
      <p:pic>
        <p:nvPicPr>
          <p:cNvPr descr="feedback icon design 31738308 PNG" id="321" name="Google Shape;321;p9"/>
          <p:cNvPicPr preferRelativeResize="0"/>
          <p:nvPr/>
        </p:nvPicPr>
        <p:blipFill rotWithShape="1">
          <a:blip r:embed="rId14">
            <a:alphaModFix/>
          </a:blip>
          <a:srcRect b="0" l="0" r="0" t="0"/>
          <a:stretch/>
        </p:blipFill>
        <p:spPr>
          <a:xfrm>
            <a:off x="6424634" y="2649554"/>
            <a:ext cx="661966" cy="66196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1_Custom Design">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